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7.jpg" ContentType="image/png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17DB3A-8833-4178-BB66-EE45B8BA75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E2E6274-AAC8-4F59-9EBF-1C312A65E0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506770B-479B-4C49-8BB2-9C63BB338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55D44-1B6E-4535-9580-60BDB321E07C}" type="datetimeFigureOut">
              <a:rPr lang="sk-SK" smtClean="0"/>
              <a:t>07.05.2017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7142136-5E61-4139-ADA5-5E0E58A09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4E565BD-E2D1-4F77-B565-ED170E82B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7DA18-5202-4949-AAC8-E69127314F6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00103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6CD69D-35D6-43CD-9A04-EBB77D560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F5E7D272-9D4D-4C5F-842B-D7FD8C788D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ECC58CA-77D4-4769-BDBF-A274C911C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55D44-1B6E-4535-9580-60BDB321E07C}" type="datetimeFigureOut">
              <a:rPr lang="sk-SK" smtClean="0"/>
              <a:t>07.05.2017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8F54C82-6443-4F35-A968-1230D6040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7DE73D1-FA38-4447-BD96-CCDC8809A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7DA18-5202-4949-AAC8-E69127314F6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90922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95D4189C-0F93-4FF2-8E84-AC67C72D99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10EC0249-79D0-4760-A898-17757A427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34D0642-A26D-4961-B1AE-1D58DA94D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55D44-1B6E-4535-9580-60BDB321E07C}" type="datetimeFigureOut">
              <a:rPr lang="sk-SK" smtClean="0"/>
              <a:t>07.05.2017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9E37088-7A6B-42DF-BAE3-EB73AEED8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6A97536-D559-4DE2-A850-A2870E5B1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7DA18-5202-4949-AAC8-E69127314F6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66812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CE266B-B94C-4688-9233-DCB70CBA6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5D555CD-4C87-4EB3-A7A3-76C7DD786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E75CC33-2243-41B7-AB3B-F9CD30632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55D44-1B6E-4535-9580-60BDB321E07C}" type="datetimeFigureOut">
              <a:rPr lang="sk-SK" smtClean="0"/>
              <a:t>07.05.2017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9095ABE-01A3-4009-BE93-AEB732A86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ACFE187-76C6-448B-AA8D-9D169D005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7DA18-5202-4949-AAC8-E69127314F6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69900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6CB2BA-879E-4156-A0A1-E262366E6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B819C228-155A-4D82-A6C0-3C6FF68A6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A0D1F6E-94CA-439B-8292-D23B57C7E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55D44-1B6E-4535-9580-60BDB321E07C}" type="datetimeFigureOut">
              <a:rPr lang="sk-SK" smtClean="0"/>
              <a:t>07.05.2017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59170C1-6C57-4DF0-A945-8BD3219C7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01C4192-C734-4EAE-BE04-62F95B17D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7DA18-5202-4949-AAC8-E69127314F6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72521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76248E-82E8-4C1A-9FF8-7A161A929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DBF8870-FBFC-4D5F-AE58-C4B6878393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FC06B09E-80BC-4C1C-8AF0-6AEFB3CB5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81968262-32DA-4245-8DDE-61A009AF5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55D44-1B6E-4535-9580-60BDB321E07C}" type="datetimeFigureOut">
              <a:rPr lang="sk-SK" smtClean="0"/>
              <a:t>07.05.2017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830694C6-21D3-4612-9FFE-B183702E9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A2A9850D-6CB6-446A-A1C7-7455C47EE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7DA18-5202-4949-AAC8-E69127314F6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19375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A91E09-3AF3-4C1B-AB7C-54FEF0533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4F6464CF-53BF-47D6-9E1B-53632F9858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03E3CE2B-4853-46B7-A80A-E1D97C2F0D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F40D683B-BC54-4C21-AB20-A0FC818FE9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5C13EE82-595A-44FA-A236-6DF6C9CA83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3D6B8016-FBCE-4B44-9AA2-178EDC25D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55D44-1B6E-4535-9580-60BDB321E07C}" type="datetimeFigureOut">
              <a:rPr lang="sk-SK" smtClean="0"/>
              <a:t>07.05.2017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C22B72ED-01A0-4BBA-8254-CE011B9E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D3FC88DD-3EF4-4DB8-BF60-F587B7B23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7DA18-5202-4949-AAC8-E69127314F6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42000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C7E317-FF37-4B79-8409-5BAD1CBBE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F876F7EE-DDB4-47F7-BECF-544BE2B40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55D44-1B6E-4535-9580-60BDB321E07C}" type="datetimeFigureOut">
              <a:rPr lang="sk-SK" smtClean="0"/>
              <a:t>07.05.2017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7DE26E45-CBA3-47A3-963F-994C63452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51A2BFCB-350B-4816-8035-27A616040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7DA18-5202-4949-AAC8-E69127314F6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2996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55EB955E-B06B-438A-A7D9-BFD0AD2DC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55D44-1B6E-4535-9580-60BDB321E07C}" type="datetimeFigureOut">
              <a:rPr lang="sk-SK" smtClean="0"/>
              <a:t>07.05.2017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F514CA13-F2E9-4011-B389-251797318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19586A4-D800-4FBC-9D6D-FAE3FC54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7DA18-5202-4949-AAC8-E69127314F6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72444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02EC2C-49B4-4F99-BD21-7B37F0E27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BF56D8B-1994-4A05-980D-C1600562B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AC4E2E19-9587-4B94-BA5F-83B3FAD0C5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1F0BEE1B-102D-448E-AB45-2490BE20D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55D44-1B6E-4535-9580-60BDB321E07C}" type="datetimeFigureOut">
              <a:rPr lang="sk-SK" smtClean="0"/>
              <a:t>07.05.2017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32AA0601-EADD-4732-A7FE-56FD2471C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ACBF6E1E-1EE9-4D00-BE41-923CB3F16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7DA18-5202-4949-AAC8-E69127314F6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40923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D63731-4803-4CB6-9CE6-D130AFF9D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945649F1-1C26-4B75-9C48-5951A695D1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7F588FF6-BD32-4060-BA4F-609A4509FD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63E6E860-3B39-4A13-9C58-09076FDBF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55D44-1B6E-4535-9580-60BDB321E07C}" type="datetimeFigureOut">
              <a:rPr lang="sk-SK" smtClean="0"/>
              <a:t>07.05.2017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9450202A-DA47-4224-8DF8-E2BCD74EE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D7110373-9CDE-455C-95A1-4ED639778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7DA18-5202-4949-AAC8-E69127314F6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49655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19F7AD4A-DC85-4F3E-9733-6D8FB773B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61B4967A-1B21-40CF-8B65-42E88885C5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567666B-1D2B-4983-BD0D-2CE1002BBA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55D44-1B6E-4535-9580-60BDB321E07C}" type="datetimeFigureOut">
              <a:rPr lang="sk-SK" smtClean="0"/>
              <a:t>07.05.2017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0BC04FD-0B65-4171-A9EB-B585E96E17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D14ADD1-FD89-4D9D-A3F6-54DA458ED0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7DA18-5202-4949-AAC8-E69127314F6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5079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BCE9EC21-5840-40CB-8389-8DFDF99FE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248"/>
          </a:xfrm>
          <a:prstGeom prst="rect">
            <a:avLst/>
          </a:pr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FD441F07-1C7B-4306-83F8-186E62F975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825921" y="6141008"/>
            <a:ext cx="9144000" cy="1655762"/>
          </a:xfrm>
        </p:spPr>
        <p:txBody>
          <a:bodyPr>
            <a:normAutofit/>
          </a:bodyPr>
          <a:lstStyle/>
          <a:p>
            <a:r>
              <a:rPr lang="sk-SK" sz="4000" dirty="0">
                <a:latin typeface="AR BLANCA" panose="02000000000000000000" pitchFamily="2" charset="0"/>
              </a:rPr>
              <a:t>Gregor Gabriel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A408369B-444C-4166-9E65-D15133C625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644" y="712897"/>
            <a:ext cx="5346357" cy="6200671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4BA56AFD-59FF-418F-AB3B-FE599071F6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581" y="0"/>
            <a:ext cx="4744995" cy="3546764"/>
          </a:xfrm>
          <a:prstGeom prst="rect">
            <a:avLst/>
          </a:prstGeom>
        </p:spPr>
      </p:pic>
      <p:pic>
        <p:nvPicPr>
          <p:cNvPr id="19" name="Obrázok 18">
            <a:extLst>
              <a:ext uri="{FF2B5EF4-FFF2-40B4-BE49-F238E27FC236}">
                <a16:creationId xmlns:a16="http://schemas.microsoft.com/office/drawing/2014/main" id="{83B8B6C9-4FAE-4839-8D9E-45B3178642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4373">
            <a:off x="-1784201" y="6112286"/>
            <a:ext cx="1753826" cy="782732"/>
          </a:xfrm>
          <a:prstGeom prst="rect">
            <a:avLst/>
          </a:prstGeom>
        </p:spPr>
      </p:pic>
      <p:pic>
        <p:nvPicPr>
          <p:cNvPr id="21" name="Obrázok 20">
            <a:extLst>
              <a:ext uri="{FF2B5EF4-FFF2-40B4-BE49-F238E27FC236}">
                <a16:creationId xmlns:a16="http://schemas.microsoft.com/office/drawing/2014/main" id="{6649E386-9D1C-4AB5-BC21-81DDBED7A1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83772">
            <a:off x="-1747523" y="1663602"/>
            <a:ext cx="1529848" cy="123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52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15729 -0.04352 L 0.15729 -0.04329 C 0.16315 -0.04421 0.16888 -0.04445 0.17461 -0.0456 C 0.17969 -0.04676 0.17669 -0.04861 0.18151 -0.05185 C 0.18333 -0.05301 0.18529 -0.05324 0.18724 -0.05394 C 0.1888 -0.05533 0.19011 -0.05695 0.1918 -0.0581 C 0.19375 -0.05903 0.1957 -0.05926 0.19766 -0.05996 C 0.1987 -0.06065 0.19987 -0.06158 0.20104 -0.06204 C 0.20248 -0.06296 0.20404 -0.06343 0.20573 -0.06412 C 0.2069 -0.06551 0.20781 -0.06713 0.20912 -0.06829 C 0.21185 -0.07084 0.21537 -0.07107 0.21836 -0.07246 C 0.21836 -0.07222 0.22708 -0.07755 0.22865 -0.07847 L 0.23568 -0.08264 L 0.23919 -0.08472 C 0.23998 -0.08611 0.2405 -0.0882 0.24141 -0.08866 C 0.2582 -0.1 0.23919 -0.08171 0.25417 -0.09491 C 0.25534 -0.09607 0.25625 -0.09815 0.25755 -0.09908 C 0.25899 -0.10023 0.26068 -0.10023 0.26211 -0.10116 C 0.26341 -0.10162 0.26458 -0.10232 0.26576 -0.10324 C 0.2724 -0.10834 0.26875 -0.10764 0.27721 -0.11134 C 0.27878 -0.11204 0.28359 -0.11389 0.28529 -0.11551 C 0.28945 -0.11921 0.28828 -0.12084 0.29336 -0.12361 C 0.29557 -0.12477 0.29805 -0.125 0.30013 -0.1257 C 0.30391 -0.12963 0.30677 -0.1331 0.31068 -0.13588 C 0.31302 -0.13773 0.31641 -0.13912 0.31875 -0.14005 C 0.32656 -0.14931 0.31693 -0.13866 0.33034 -0.14838 C 0.33164 -0.14908 0.33229 -0.15116 0.33373 -0.15232 C 0.34232 -0.16019 0.33672 -0.15301 0.34623 -0.16065 C 0.35677 -0.16875 0.34232 -0.16134 0.35456 -0.16667 C 0.35573 -0.16806 0.35677 -0.16968 0.35794 -0.17084 C 0.35912 -0.17176 0.36029 -0.17222 0.36133 -0.17292 C 0.36341 -0.17408 0.36524 -0.17546 0.36693 -0.17709 C 0.36862 -0.17824 0.37031 -0.17986 0.37188 -0.18102 C 0.378 -0.18588 0.37813 -0.18125 0.38685 -0.19144 C 0.38958 -0.19468 0.39323 -0.19908 0.39596 -0.20162 C 0.40039 -0.20556 0.40169 -0.2044 0.40534 -0.20972 C 0.41445 -0.22454 0.40977 -0.21759 0.41563 -0.23033 C 0.41628 -0.23171 0.41719 -0.23287 0.41784 -0.23449 C 0.41953 -0.23843 0.42123 -0.24236 0.42266 -0.24676 C 0.42331 -0.24954 0.42383 -0.25255 0.42487 -0.25486 C 0.42578 -0.25695 0.42721 -0.25764 0.42839 -0.25903 C 0.42878 -0.26181 0.42904 -0.26459 0.42956 -0.26736 C 0.43125 -0.27662 0.43177 -0.2757 0.43307 -0.28357 C 0.43568 -0.30116 0.43516 -0.29769 0.43646 -0.31435 C 0.43568 -0.3206 0.4375 -0.33079 0.43412 -0.33287 C 0.41003 -0.34769 0.41589 -0.33542 0.40534 -0.32477 C 0.4043 -0.32361 0.403 -0.32338 0.40169 -0.32269 C 0.40052 -0.3206 0.39909 -0.31898 0.39831 -0.31644 C 0.39779 -0.31459 0.39714 -0.30301 0.39596 -0.3 C 0.39427 -0.2963 0.39037 -0.28982 0.39037 -0.28959 C 0.38867 -0.27685 0.3888 -0.27685 0.38685 -0.26111 C 0.38646 -0.25834 0.38594 -0.25556 0.38568 -0.25301 C 0.38594 -0.23796 0.38607 -0.22269 0.38685 -0.20787 C 0.38698 -0.20556 0.38737 -0.20347 0.38802 -0.20162 C 0.38906 -0.19838 0.39206 -0.19537 0.39375 -0.19329 C 0.39479 -0.19074 0.39557 -0.18704 0.39714 -0.18519 C 0.39922 -0.18287 0.40169 -0.18195 0.40417 -0.18102 C 0.41211 -0.17824 0.40781 -0.17963 0.41667 -0.17709 C 0.43112 -0.17778 0.44531 -0.17778 0.45951 -0.17894 C 0.46484 -0.1794 0.46341 -0.18148 0.46758 -0.18519 C 0.46875 -0.18611 0.46992 -0.18634 0.47109 -0.18727 C 0.47604 -0.1919 0.47331 -0.19283 0.48034 -0.19537 C 0.48373 -0.19676 0.48724 -0.19676 0.49076 -0.19746 C 0.49336 -0.19815 0.49609 -0.19861 0.49883 -0.19954 C 0.50195 -0.2007 0.50495 -0.20255 0.50807 -0.20371 C 0.51068 -0.20463 0.51341 -0.20486 0.51615 -0.20579 C 0.51823 -0.20625 0.5207 -0.20718 0.52305 -0.20787 C 0.52565 -0.20972 0.52813 -0.21227 0.53112 -0.21389 C 0.53281 -0.21505 0.5349 -0.21459 0.53685 -0.21597 C 0.53893 -0.21736 0.54063 -0.22037 0.54258 -0.22222 C 0.54375 -0.22315 0.54505 -0.22315 0.54609 -0.22408 C 0.55599 -0.2331 0.54753 -0.22871 0.55768 -0.23241 C 0.56406 -0.2382 0.56875 -0.24074 0.57383 -0.24884 C 0.57604 -0.25278 0.578 -0.2581 0.58073 -0.26111 C 0.58373 -0.26459 0.58724 -0.2669 0.58984 -0.2713 C 0.59063 -0.27269 0.59128 -0.27431 0.59219 -0.27546 C 0.59362 -0.27709 0.59531 -0.27778 0.59675 -0.27963 C 0.59766 -0.28056 0.59831 -0.28241 0.59909 -0.28357 C 0.60013 -0.28519 0.60143 -0.28611 0.60248 -0.28773 C 0.60417 -0.29028 0.60547 -0.29375 0.60716 -0.29607 C 0.6082 -0.29722 0.60951 -0.29746 0.61055 -0.29792 C 0.61667 -0.3088 0.61133 -0.30023 0.61979 -0.31042 C 0.62149 -0.31227 0.62305 -0.31435 0.62448 -0.31644 C 0.62578 -0.31829 0.62656 -0.32107 0.62787 -0.32269 C 0.62891 -0.32384 0.63034 -0.32408 0.63138 -0.32477 C 0.63229 -0.32616 0.63307 -0.32732 0.63373 -0.32871 C 0.63464 -0.33079 0.63529 -0.33287 0.63607 -0.33496 C 0.63841 -0.34051 0.6405 -0.34607 0.64284 -0.35139 C 0.64688 -0.35996 0.64922 -0.36065 0.65208 -0.36991 C 0.65443 -0.37639 0.65651 -0.3831 0.65807 -0.39028 C 0.65886 -0.39445 0.65912 -0.39884 0.66016 -0.40255 C 0.66224 -0.40857 0.66498 -0.41366 0.66732 -0.41898 C 0.66758 -0.42454 0.66771 -0.43009 0.66836 -0.43542 C 0.66862 -0.4382 0.66966 -0.44097 0.6694 -0.44375 C 0.66927 -0.44861 0.66797 -0.45324 0.66732 -0.4581 C 0.66706 -0.4581 0.65404 -0.4544 0.65208 -0.44977 C 0.65065 -0.4463 0.6513 -0.44121 0.65 -0.4375 L 0.64766 -0.43148 C 0.64792 -0.41088 0.64688 -0.39005 0.6487 -0.36991 C 0.64896 -0.36713 0.65169 -0.36852 0.65339 -0.36783 C 0.66159 -0.36366 0.65065 -0.36713 0.66602 -0.36366 C 0.67878 -0.36435 0.69154 -0.3632 0.70417 -0.36574 C 0.70612 -0.36621 0.70716 -0.37014 0.70886 -0.37199 C 0.71055 -0.37361 0.71263 -0.37454 0.71445 -0.37593 C 0.71615 -0.3794 0.71758 -0.38287 0.71914 -0.38634 C 0.72031 -0.38843 0.72175 -0.39005 0.72266 -0.39236 C 0.72396 -0.3963 0.72461 -0.40093 0.72604 -0.40463 C 0.72774 -0.40857 0.73034 -0.41088 0.73177 -0.41505 C 0.73268 -0.41713 0.73307 -0.41945 0.73425 -0.42107 C 0.73633 -0.42431 0.7388 -0.42639 0.74115 -0.4294 C 0.75078 -0.44121 0.74024 -0.42963 0.75143 -0.44167 C 0.75248 -0.44445 0.75339 -0.44792 0.75495 -0.44977 C 0.75625 -0.45139 0.7582 -0.45046 0.75951 -0.45185 C 0.76094 -0.45324 0.76172 -0.45648 0.76302 -0.4581 C 0.76445 -0.45972 0.76628 -0.46042 0.76771 -0.46227 C 0.76901 -0.46389 0.76979 -0.46644 0.77109 -0.46829 C 0.77318 -0.47176 0.77552 -0.4757 0.778 -0.47847 C 0.77982 -0.48056 0.7819 -0.48125 0.78373 -0.48264 C 0.7849 -0.48542 0.78594 -0.48843 0.78711 -0.49097 C 0.79154 -0.49838 0.79037 -0.49097 0.79414 -0.50116 C 0.79557 -0.50486 0.79636 -0.50949 0.79766 -0.51343 C 0.79831 -0.51551 0.79922 -0.51759 0.8 -0.51968 C 0.80104 -0.52292 0.80234 -0.52639 0.80339 -0.52986 C 0.8043 -0.53264 0.80508 -0.53519 0.80573 -0.53796 C 0.80664 -0.54213 0.80807 -0.55046 0.80807 -0.55023 C 0.80846 -0.56134 0.80873 -0.57222 0.80925 -0.5831 C 0.81042 -0.61366 0.81029 -0.59074 0.81029 -0.61181 " pathEditMode="relative" rAng="0" ptsTypes="AAAAAAAAAAAAAAAAAAAAAAAAAAAAAAAAAAAAAAAAAAAAAAAAAAAAAAAAAAAAAAAAAAAAAAAAAAAAAAAAAAAAAAAAAAAAAAAAAAAAAAAAAAAAAAAAAAAAAAAAAAAAAAA">
                                      <p:cBhvr>
                                        <p:cTn id="19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43" y="-2840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2031 -0.01019 L 0.02031 -0.00995 C 0.02383 -0.00903 0.02734 -0.00787 0.03073 -0.00625 C 0.03307 -0.00509 0.03542 -0.00347 0.03763 -0.00208 C 0.0388 -0.00139 0.03984 -0.00046 0.04102 1.11111E-6 C 0.04258 0.00069 0.04414 0.00116 0.04557 0.00208 C 0.04792 0.00324 0.05261 0.00602 0.05261 0.00625 C 0.05339 0.00741 0.05391 0.00926 0.05482 0.01018 C 0.05677 0.01227 0.06263 0.01366 0.06406 0.01435 C 0.06524 0.01481 0.06641 0.01574 0.06758 0.01643 C 0.06875 0.01782 0.06979 0.01944 0.07096 0.02037 C 0.07318 0.02222 0.07565 0.02292 0.078 0.02454 C 0.07982 0.02592 0.08177 0.02731 0.08373 0.0287 C 0.0849 0.0294 0.08607 0.02986 0.08711 0.03079 C 0.08906 0.03194 0.09102 0.03333 0.09297 0.03472 C 0.09453 0.03611 0.09596 0.03796 0.09753 0.03889 C 0.10013 0.04051 0.103 0.04167 0.1056 0.04305 C 0.10677 0.04375 0.10794 0.04444 0.10912 0.04514 C 0.11563 0.04792 0.11354 0.04606 0.11953 0.04907 L 0.13333 0.05741 C 0.13789 0.0581 0.14258 0.05856 0.14714 0.05949 C 0.15117 0.06018 0.15807 0.06227 0.16211 0.06342 L 0.25443 0.06157 C 0.25755 0.06134 0.26068 0.06018 0.26367 0.05949 C 0.27083 0.05764 0.27162 0.05741 0.27865 0.05532 L 0.28568 0.05116 C 0.28672 0.05046 0.28802 0.05046 0.28906 0.04907 C 0.29024 0.04768 0.29128 0.04606 0.29258 0.04514 C 0.29362 0.04421 0.29492 0.04398 0.29596 0.04305 C 0.29935 0.04005 0.30234 0.03472 0.30404 0.0287 C 0.30469 0.02662 0.30482 0.02454 0.30521 0.02245 C 0.30443 0.01574 0.30508 0.00787 0.303 0.00208 C 0.30156 -0.00162 0.29831 -0.0007 0.29596 -0.00208 L 0.29258 -0.00417 L 0.28906 -0.00625 L 0.28568 -0.00833 C 0.27904 -0.00764 0.27253 -0.00764 0.26602 -0.00625 C 0.25573 -0.0037 0.26224 -0.00301 0.25547 0.00208 C 0.25417 0.00301 0.25261 0.00347 0.25091 0.00417 C 0.24909 0.00741 0.24753 0.01157 0.24518 0.01435 L 0.23828 0.02245 C 0.23542 0.04282 0.23919 0.02176 0.2349 0.03472 C 0.23425 0.03657 0.23425 0.03889 0.23373 0.04097 C 0.22943 0.0588 0.23281 0.04097 0.23008 0.05532 C 0.23034 0.05602 0.23099 0.07847 0.23255 0.08403 C 0.23307 0.08565 0.23412 0.0868 0.2349 0.08819 C 0.23529 0.09028 0.23542 0.09236 0.23607 0.09421 C 0.23737 0.09907 0.23958 0.10324 0.2418 0.10648 C 0.24323 0.1088 0.24492 0.11065 0.24636 0.11273 C 0.24714 0.11481 0.24779 0.11713 0.2487 0.11898 C 0.24974 0.1206 0.25091 0.12176 0.25221 0.12292 C 0.2612 0.13171 0.25886 0.13009 0.26602 0.13333 C 0.26992 0.14074 0.26615 0.13495 0.27266 0.13935 C 0.27448 0.14051 0.27591 0.14259 0.27761 0.14352 C 0.27943 0.14467 0.28138 0.14444 0.28333 0.1456 C 0.31471 0.16204 0.28503 0.14907 0.30404 0.15579 C 0.3056 0.15625 0.30716 0.15741 0.30873 0.15787 C 0.31094 0.15856 0.31328 0.15903 0.31563 0.15995 C 0.31953 0.16111 0.32331 0.16273 0.32721 0.16389 C 0.32904 0.16458 0.33099 0.16574 0.33294 0.16597 C 0.33646 0.16667 0.33984 0.16713 0.34336 0.16805 C 0.34531 0.16852 0.34714 0.16967 0.34909 0.17014 C 0.36055 0.17245 0.37227 0.17292 0.38373 0.17639 C 0.38906 0.17778 0.39453 0.17963 0.39987 0.18032 C 0.40677 0.18125 0.41354 0.18171 0.42057 0.18241 C 0.47253 0.19282 0.44232 0.18819 0.54063 0.18449 C 0.54414 0.18426 0.54961 0.18217 0.55326 0.18032 C 0.55443 0.17986 0.5556 0.17893 0.55677 0.17824 C 0.55912 0.17755 0.56133 0.17685 0.56367 0.17639 C 0.58529 0.17176 0.58438 0.17222 0.60521 0.17014 C 0.62578 0.16412 0.59024 0.17454 0.62943 0.16389 C 0.63138 0.16342 0.63333 0.1625 0.63529 0.16204 C 0.63828 0.16111 0.64141 0.16088 0.64453 0.15995 C 0.64753 0.1588 0.65065 0.15717 0.65365 0.15579 C 0.65482 0.15532 0.65599 0.15417 0.65716 0.1537 C 0.66055 0.15278 0.66406 0.15255 0.66758 0.15162 C 0.67214 0.15046 0.68138 0.14768 0.68138 0.14792 C 0.68919 0.14305 0.67969 0.14838 0.69297 0.14143 C 0.69414 0.14074 0.69518 0.13981 0.69636 0.13935 C 0.70026 0.13842 0.70404 0.13796 0.70794 0.13727 C 0.71029 0.13588 0.71354 0.1338 0.71602 0.13333 C 0.72018 0.13217 0.72448 0.13194 0.72865 0.13125 C 0.73984 0.12731 0.72995 0.13217 0.73789 0.125 C 0.73906 0.12407 0.74037 0.12384 0.74141 0.12292 C 0.74258 0.12199 0.74492 0.11898 0.74492 0.11921 " pathEditMode="relative" rAng="0" ptsTypes="AAAAAAAAAAAAAAAAAAAAAAAAAAAAAAAAAAAAAAAAAAAAAAAAAAAAAAAAAAAAAAAAAAAAAAAAAAAAAAAAAAAAA">
                                      <p:cBhvr>
                                        <p:cTn id="2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24" y="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ok 13">
            <a:extLst>
              <a:ext uri="{FF2B5EF4-FFF2-40B4-BE49-F238E27FC236}">
                <a16:creationId xmlns:a16="http://schemas.microsoft.com/office/drawing/2014/main" id="{BD2A61F2-C92E-4C99-A6FC-55E5F2398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24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8668B17-5A80-4032-915B-5384053B4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09" y="0"/>
            <a:ext cx="10515600" cy="1325563"/>
          </a:xfrm>
        </p:spPr>
        <p:txBody>
          <a:bodyPr>
            <a:normAutofit/>
          </a:bodyPr>
          <a:lstStyle/>
          <a:p>
            <a:r>
              <a:rPr lang="sk-SK" sz="3600" dirty="0">
                <a:latin typeface="KG Ten Thousand Reasons Alt" panose="02000000000000000000" pitchFamily="2" charset="-18"/>
              </a:rPr>
              <a:t>1. VIDEOREKLAMA NA YOUTUBE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89EE9C17-FC97-4903-BCD4-4AF96C5053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18" y="3429124"/>
            <a:ext cx="2857899" cy="3181794"/>
          </a:xfrm>
          <a:prstGeom prst="rect">
            <a:avLst/>
          </a:prstGeom>
        </p:spPr>
      </p:pic>
      <p:pic>
        <p:nvPicPr>
          <p:cNvPr id="17" name="Obrázok 16">
            <a:extLst>
              <a:ext uri="{FF2B5EF4-FFF2-40B4-BE49-F238E27FC236}">
                <a16:creationId xmlns:a16="http://schemas.microsoft.com/office/drawing/2014/main" id="{E50DF82C-84D1-4221-B347-05BDBD5627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339" y="1900402"/>
            <a:ext cx="2690119" cy="2010798"/>
          </a:xfrm>
          <a:prstGeom prst="rect">
            <a:avLst/>
          </a:prstGeom>
        </p:spPr>
      </p:pic>
      <p:sp>
        <p:nvSpPr>
          <p:cNvPr id="18" name="BlokTextu 17">
            <a:extLst>
              <a:ext uri="{FF2B5EF4-FFF2-40B4-BE49-F238E27FC236}">
                <a16:creationId xmlns:a16="http://schemas.microsoft.com/office/drawing/2014/main" id="{76870F97-6614-4E39-AE87-524C738F71DF}"/>
              </a:ext>
            </a:extLst>
          </p:cNvPr>
          <p:cNvSpPr txBox="1"/>
          <p:nvPr/>
        </p:nvSpPr>
        <p:spPr>
          <a:xfrm>
            <a:off x="1907892" y="2347006"/>
            <a:ext cx="1795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>
                <a:latin typeface="Impact" panose="020B0806030902050204" pitchFamily="34" charset="0"/>
              </a:rPr>
              <a:t>Prečo táto forma </a:t>
            </a:r>
          </a:p>
          <a:p>
            <a:pPr algn="ctr"/>
            <a:r>
              <a:rPr lang="sk-SK" dirty="0">
                <a:latin typeface="Impact" panose="020B0806030902050204" pitchFamily="34" charset="0"/>
              </a:rPr>
              <a:t>média?</a:t>
            </a:r>
          </a:p>
        </p:txBody>
      </p:sp>
      <p:pic>
        <p:nvPicPr>
          <p:cNvPr id="20" name="Obrázok 19">
            <a:extLst>
              <a:ext uri="{FF2B5EF4-FFF2-40B4-BE49-F238E27FC236}">
                <a16:creationId xmlns:a16="http://schemas.microsoft.com/office/drawing/2014/main" id="{3646395D-9ADF-46B2-BF2D-94DCAF8E78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638" y="3429124"/>
            <a:ext cx="2924583" cy="3210373"/>
          </a:xfrm>
          <a:prstGeom prst="rect">
            <a:avLst/>
          </a:prstGeom>
        </p:spPr>
      </p:pic>
      <p:pic>
        <p:nvPicPr>
          <p:cNvPr id="22" name="Obrázok 21">
            <a:extLst>
              <a:ext uri="{FF2B5EF4-FFF2-40B4-BE49-F238E27FC236}">
                <a16:creationId xmlns:a16="http://schemas.microsoft.com/office/drawing/2014/main" id="{0DA3CD0E-D492-4360-876E-4FCF0B522F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31614" y="1082748"/>
            <a:ext cx="4317819" cy="3009157"/>
          </a:xfrm>
          <a:prstGeom prst="rect">
            <a:avLst/>
          </a:prstGeom>
        </p:spPr>
      </p:pic>
      <p:sp>
        <p:nvSpPr>
          <p:cNvPr id="23" name="BlokTextu 22">
            <a:extLst>
              <a:ext uri="{FF2B5EF4-FFF2-40B4-BE49-F238E27FC236}">
                <a16:creationId xmlns:a16="http://schemas.microsoft.com/office/drawing/2014/main" id="{5D90E0B7-23BA-4533-813E-B8BE3E9723FD}"/>
              </a:ext>
            </a:extLst>
          </p:cNvPr>
          <p:cNvSpPr txBox="1"/>
          <p:nvPr/>
        </p:nvSpPr>
        <p:spPr>
          <a:xfrm>
            <a:off x="5684276" y="1510108"/>
            <a:ext cx="45843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>
                <a:latin typeface="Impact" panose="020B0806030902050204" pitchFamily="34" charset="0"/>
              </a:rPr>
              <a:t>                           Vzhľadom na cieľovú skupinu, </a:t>
            </a:r>
          </a:p>
          <a:p>
            <a:r>
              <a:rPr lang="sk-SK" sz="1600" dirty="0">
                <a:latin typeface="Impact" panose="020B0806030902050204" pitchFamily="34" charset="0"/>
              </a:rPr>
              <a:t>                         ktorú predstavujú mladí ľudia je </a:t>
            </a:r>
          </a:p>
          <a:p>
            <a:r>
              <a:rPr lang="sk-SK" sz="1600" dirty="0">
                <a:latin typeface="Impact" panose="020B0806030902050204" pitchFamily="34" charset="0"/>
              </a:rPr>
              <a:t>                        </a:t>
            </a:r>
            <a:r>
              <a:rPr lang="sk-SK" sz="1600" dirty="0" err="1">
                <a:latin typeface="Impact" panose="020B0806030902050204" pitchFamily="34" charset="0"/>
              </a:rPr>
              <a:t>Youtube</a:t>
            </a:r>
            <a:r>
              <a:rPr lang="sk-SK" sz="1600" dirty="0">
                <a:latin typeface="Impact" panose="020B0806030902050204" pitchFamily="34" charset="0"/>
              </a:rPr>
              <a:t> ideálnou komunikačnou </a:t>
            </a:r>
          </a:p>
          <a:p>
            <a:r>
              <a:rPr lang="sk-SK" sz="1600" dirty="0">
                <a:latin typeface="Impact" panose="020B0806030902050204" pitchFamily="34" charset="0"/>
              </a:rPr>
              <a:t>                            platformou, ktorú navštevujú</a:t>
            </a:r>
          </a:p>
          <a:p>
            <a:r>
              <a:rPr lang="sk-SK" sz="1600" dirty="0">
                <a:latin typeface="Impact" panose="020B0806030902050204" pitchFamily="34" charset="0"/>
              </a:rPr>
              <a:t>                                            dennodenne.</a:t>
            </a:r>
          </a:p>
          <a:p>
            <a:endParaRPr lang="sk-SK" sz="1600" dirty="0">
              <a:latin typeface="Impact" panose="020B0806030902050204" pitchFamily="34" charset="0"/>
            </a:endParaRPr>
          </a:p>
        </p:txBody>
      </p:sp>
      <p:pic>
        <p:nvPicPr>
          <p:cNvPr id="25" name="Obrázok 24">
            <a:extLst>
              <a:ext uri="{FF2B5EF4-FFF2-40B4-BE49-F238E27FC236}">
                <a16:creationId xmlns:a16="http://schemas.microsoft.com/office/drawing/2014/main" id="{5EB88E8D-17CB-4CB3-8886-108C02F6DC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647">
            <a:off x="2675749" y="2631438"/>
            <a:ext cx="3062757" cy="2289335"/>
          </a:xfrm>
          <a:prstGeom prst="rect">
            <a:avLst/>
          </a:prstGeom>
        </p:spPr>
      </p:pic>
      <p:sp>
        <p:nvSpPr>
          <p:cNvPr id="26" name="BlokTextu 25">
            <a:extLst>
              <a:ext uri="{FF2B5EF4-FFF2-40B4-BE49-F238E27FC236}">
                <a16:creationId xmlns:a16="http://schemas.microsoft.com/office/drawing/2014/main" id="{2EE5A4D0-82C8-4827-BAA3-541C4DA0E214}"/>
              </a:ext>
            </a:extLst>
          </p:cNvPr>
          <p:cNvSpPr txBox="1"/>
          <p:nvPr/>
        </p:nvSpPr>
        <p:spPr>
          <a:xfrm>
            <a:off x="3395654" y="3116775"/>
            <a:ext cx="1733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>
                <a:latin typeface="Impact" panose="020B0806030902050204" pitchFamily="34" charset="0"/>
              </a:rPr>
              <a:t>Aká je kreatívna </a:t>
            </a:r>
          </a:p>
          <a:p>
            <a:pPr algn="ctr"/>
            <a:r>
              <a:rPr lang="sk-SK" dirty="0">
                <a:latin typeface="Impact" panose="020B0806030902050204" pitchFamily="34" charset="0"/>
              </a:rPr>
              <a:t>stratégia?</a:t>
            </a:r>
          </a:p>
        </p:txBody>
      </p:sp>
      <p:pic>
        <p:nvPicPr>
          <p:cNvPr id="28" name="Obrázok 27">
            <a:extLst>
              <a:ext uri="{FF2B5EF4-FFF2-40B4-BE49-F238E27FC236}">
                <a16:creationId xmlns:a16="http://schemas.microsoft.com/office/drawing/2014/main" id="{E2B0979E-2C9D-4D4F-B800-7EA299D822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22780" y="2670042"/>
            <a:ext cx="4605599" cy="4402407"/>
          </a:xfrm>
          <a:prstGeom prst="rect">
            <a:avLst/>
          </a:prstGeom>
        </p:spPr>
      </p:pic>
      <p:sp>
        <p:nvSpPr>
          <p:cNvPr id="29" name="BlokTextu 28">
            <a:extLst>
              <a:ext uri="{FF2B5EF4-FFF2-40B4-BE49-F238E27FC236}">
                <a16:creationId xmlns:a16="http://schemas.microsoft.com/office/drawing/2014/main" id="{208253C9-203D-4420-824E-ABE263DF6529}"/>
              </a:ext>
            </a:extLst>
          </p:cNvPr>
          <p:cNvSpPr txBox="1"/>
          <p:nvPr/>
        </p:nvSpPr>
        <p:spPr>
          <a:xfrm>
            <a:off x="5023970" y="2999177"/>
            <a:ext cx="40458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dirty="0">
                <a:latin typeface="Impact" panose="020B0806030902050204" pitchFamily="34" charset="0"/>
              </a:rPr>
              <a:t>         Hlavnou myšlienkou</a:t>
            </a:r>
          </a:p>
          <a:p>
            <a:pPr algn="ctr"/>
            <a:r>
              <a:rPr lang="sk-SK" sz="1400" dirty="0">
                <a:latin typeface="Impact" panose="020B0806030902050204" pitchFamily="34" charset="0"/>
              </a:rPr>
              <a:t>      </a:t>
            </a:r>
            <a:r>
              <a:rPr lang="sk-SK" sz="1600" dirty="0">
                <a:latin typeface="Impact" panose="020B0806030902050204" pitchFamily="34" charset="0"/>
              </a:rPr>
              <a:t>kampane je dostupnosť. Účelom</a:t>
            </a:r>
          </a:p>
          <a:p>
            <a:pPr algn="ctr"/>
            <a:r>
              <a:rPr lang="sk-SK" sz="1600" dirty="0">
                <a:latin typeface="Impact" panose="020B0806030902050204" pitchFamily="34" charset="0"/>
              </a:rPr>
              <a:t>je ukázať, že nezáleží na tom, kde sa                                 človek práve nachádza alebo v akej je </a:t>
            </a:r>
          </a:p>
          <a:p>
            <a:pPr algn="ctr"/>
            <a:r>
              <a:rPr lang="sk-SK" sz="1600" dirty="0">
                <a:latin typeface="Impact" panose="020B0806030902050204" pitchFamily="34" charset="0"/>
              </a:rPr>
              <a:t>   situácii, jeho svet filmov a seriálov, </a:t>
            </a:r>
            <a:r>
              <a:rPr lang="sk-SK" sz="1600" dirty="0" err="1">
                <a:latin typeface="Impact" panose="020B0806030902050204" pitchFamily="34" charset="0"/>
              </a:rPr>
              <a:t>Netflix</a:t>
            </a:r>
            <a:r>
              <a:rPr lang="sk-SK" sz="1600" dirty="0">
                <a:latin typeface="Impact" panose="020B0806030902050204" pitchFamily="34" charset="0"/>
              </a:rPr>
              <a:t>,           môže využiť kedykoľvek. Vo videu sa          ukazuje, že aj keď život pod nohy </a:t>
            </a:r>
            <a:r>
              <a:rPr lang="sk-SK" sz="1600" dirty="0" err="1">
                <a:latin typeface="Impact" panose="020B0806030902050204" pitchFamily="34" charset="0"/>
              </a:rPr>
              <a:t>semtam</a:t>
            </a:r>
            <a:r>
              <a:rPr lang="sk-SK" sz="1600" dirty="0">
                <a:latin typeface="Impact" panose="020B0806030902050204" pitchFamily="34" charset="0"/>
              </a:rPr>
              <a:t>     hádže polená, vždy je tu riešenie.  </a:t>
            </a:r>
          </a:p>
          <a:p>
            <a:pPr algn="ctr"/>
            <a:r>
              <a:rPr lang="sk-SK" sz="1600" dirty="0">
                <a:latin typeface="Impact" panose="020B0806030902050204" pitchFamily="34" charset="0"/>
              </a:rPr>
              <a:t>A tým riešením môže byť práve </a:t>
            </a:r>
          </a:p>
          <a:p>
            <a:pPr algn="ctr"/>
            <a:r>
              <a:rPr lang="sk-SK" sz="1600" dirty="0" err="1">
                <a:latin typeface="Impact" panose="020B0806030902050204" pitchFamily="34" charset="0"/>
              </a:rPr>
              <a:t>Netflix</a:t>
            </a:r>
            <a:r>
              <a:rPr lang="sk-SK" sz="1600" dirty="0">
                <a:latin typeface="Impact" panose="020B080603090205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623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25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2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75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23" grpId="0"/>
      <p:bldP spid="26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ok 13">
            <a:extLst>
              <a:ext uri="{FF2B5EF4-FFF2-40B4-BE49-F238E27FC236}">
                <a16:creationId xmlns:a16="http://schemas.microsoft.com/office/drawing/2014/main" id="{BD2A61F2-C92E-4C99-A6FC-55E5F2398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248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70E5EDF7-1D9D-4222-8E67-0DCDA1CFAA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725" y="2119040"/>
            <a:ext cx="1650069" cy="4615291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5D22E541-6A06-4BB9-A471-48871ED4CA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862" y="0"/>
            <a:ext cx="8942910" cy="6612958"/>
          </a:xfrm>
          <a:prstGeom prst="rect">
            <a:avLst/>
          </a:prstGeom>
        </p:spPr>
      </p:pic>
      <p:sp>
        <p:nvSpPr>
          <p:cNvPr id="15" name="BlokTextu 14">
            <a:extLst>
              <a:ext uri="{FF2B5EF4-FFF2-40B4-BE49-F238E27FC236}">
                <a16:creationId xmlns:a16="http://schemas.microsoft.com/office/drawing/2014/main" id="{99200975-5CFE-4EB1-8635-F52273B7369F}"/>
              </a:ext>
            </a:extLst>
          </p:cNvPr>
          <p:cNvSpPr txBox="1"/>
          <p:nvPr/>
        </p:nvSpPr>
        <p:spPr>
          <a:xfrm>
            <a:off x="2528035" y="135925"/>
            <a:ext cx="76246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1600" dirty="0">
              <a:latin typeface="Impact" panose="020B0806030902050204" pitchFamily="34" charset="0"/>
            </a:endParaRPr>
          </a:p>
          <a:p>
            <a:r>
              <a:rPr lang="sk-SK" sz="1600" dirty="0">
                <a:latin typeface="Impact" panose="020B0806030902050204" pitchFamily="34" charset="0"/>
              </a:rPr>
              <a:t>                                                                                          Príbeh hovorí o </a:t>
            </a:r>
          </a:p>
          <a:p>
            <a:r>
              <a:rPr lang="sk-SK" sz="1600" dirty="0">
                <a:latin typeface="Impact" panose="020B0806030902050204" pitchFamily="34" charset="0"/>
              </a:rPr>
              <a:t>                                                                                mužovi vo veku 25 rokov, </a:t>
            </a:r>
          </a:p>
          <a:p>
            <a:r>
              <a:rPr lang="sk-SK" sz="1600" dirty="0">
                <a:latin typeface="Impact" panose="020B0806030902050204" pitchFamily="34" charset="0"/>
              </a:rPr>
              <a:t>                                                                          ktorý pripravuje pre svoju</a:t>
            </a:r>
          </a:p>
          <a:p>
            <a:r>
              <a:rPr lang="sk-SK" sz="1600" dirty="0">
                <a:latin typeface="Impact" panose="020B0806030902050204" pitchFamily="34" charset="0"/>
              </a:rPr>
              <a:t>                                    priateľku prekvapenie vo svojom byte. V prvom </a:t>
            </a:r>
          </a:p>
          <a:p>
            <a:r>
              <a:rPr lang="sk-SK" sz="1600" dirty="0">
                <a:latin typeface="Impact" panose="020B0806030902050204" pitchFamily="34" charset="0"/>
              </a:rPr>
              <a:t>                       zábere mu príde správa od milovanej: ,,Láska, za 5 min som tam“. </a:t>
            </a:r>
          </a:p>
          <a:p>
            <a:r>
              <a:rPr lang="sk-SK" sz="1600" dirty="0">
                <a:latin typeface="Impact" panose="020B0806030902050204" pitchFamily="34" charset="0"/>
              </a:rPr>
              <a:t>                  Nasledujú zábery, v ktorých sa snaží doladiť posledné detaily pred </a:t>
            </a:r>
          </a:p>
          <a:p>
            <a:r>
              <a:rPr lang="sk-SK" sz="1600" dirty="0">
                <a:latin typeface="Impact" panose="020B0806030902050204" pitchFamily="34" charset="0"/>
              </a:rPr>
              <a:t>jej návštevou. Posýpa podlahu bytu lupeňmi ruží. Zapaľuje sviečky okolo </a:t>
            </a:r>
          </a:p>
          <a:p>
            <a:r>
              <a:rPr lang="sk-SK" sz="1600" dirty="0" err="1">
                <a:latin typeface="Impact" panose="020B0806030902050204" pitchFamily="34" charset="0"/>
              </a:rPr>
              <a:t>vaňe</a:t>
            </a:r>
            <a:r>
              <a:rPr lang="sk-SK" sz="1600" dirty="0">
                <a:latin typeface="Impact" panose="020B0806030902050204" pitchFamily="34" charset="0"/>
              </a:rPr>
              <a:t> napustenej teplou vodou. Nastavuje službu </a:t>
            </a:r>
            <a:r>
              <a:rPr lang="sk-SK" sz="1600" dirty="0" err="1">
                <a:latin typeface="Impact" panose="020B0806030902050204" pitchFamily="34" charset="0"/>
              </a:rPr>
              <a:t>Netflix</a:t>
            </a:r>
            <a:r>
              <a:rPr lang="sk-SK" sz="1600" dirty="0">
                <a:latin typeface="Impact" panose="020B0806030902050204" pitchFamily="34" charset="0"/>
              </a:rPr>
              <a:t> na televízii. Na stole </a:t>
            </a:r>
          </a:p>
          <a:p>
            <a:r>
              <a:rPr lang="sk-SK" sz="1600" dirty="0">
                <a:latin typeface="Impact" panose="020B0806030902050204" pitchFamily="34" charset="0"/>
              </a:rPr>
              <a:t>je misa s chipsami, rúžové víno a dva poháre. Tesne pred príchodom ide ešte </a:t>
            </a:r>
          </a:p>
          <a:p>
            <a:r>
              <a:rPr lang="sk-SK" sz="1600" dirty="0">
                <a:latin typeface="Impact" panose="020B0806030902050204" pitchFamily="34" charset="0"/>
              </a:rPr>
              <a:t>vysypať smeti.  Vracia sa späť, no keď príde k dverám bytu, zistí, že kľúče zabudol </a:t>
            </a:r>
          </a:p>
          <a:p>
            <a:r>
              <a:rPr lang="sk-SK" sz="1600" dirty="0">
                <a:latin typeface="Impact" panose="020B0806030902050204" pitchFamily="34" charset="0"/>
              </a:rPr>
              <a:t>vnútri. Medzi tým už prichádza jeho drahá s úsmevom na tvári a on stojí so zamrazeným </a:t>
            </a:r>
          </a:p>
          <a:p>
            <a:r>
              <a:rPr lang="sk-SK" sz="1600" dirty="0">
                <a:latin typeface="Impact" panose="020B0806030902050204" pitchFamily="34" charset="0"/>
              </a:rPr>
              <a:t>                  pohľadom pred dverami. Aj ona už zisťuje čo sa stalo, no pokrčia </a:t>
            </a:r>
          </a:p>
          <a:p>
            <a:r>
              <a:rPr lang="sk-SK" sz="1600" dirty="0">
                <a:latin typeface="Impact" panose="020B0806030902050204" pitchFamily="34" charset="0"/>
              </a:rPr>
              <a:t>                      plecia a sadnú si vedľa seba na schody vo vchode paneláku a spustia </a:t>
            </a:r>
          </a:p>
          <a:p>
            <a:r>
              <a:rPr lang="sk-SK" sz="1600" dirty="0">
                <a:latin typeface="Impact" panose="020B0806030902050204" pitchFamily="34" charset="0"/>
              </a:rPr>
              <a:t>                    film na </a:t>
            </a:r>
            <a:r>
              <a:rPr lang="sk-SK" sz="1600" dirty="0" err="1">
                <a:latin typeface="Impact" panose="020B0806030902050204" pitchFamily="34" charset="0"/>
              </a:rPr>
              <a:t>Netflixe</a:t>
            </a:r>
            <a:r>
              <a:rPr lang="sk-SK" sz="1600" dirty="0">
                <a:latin typeface="Impact" panose="020B0806030902050204" pitchFamily="34" charset="0"/>
              </a:rPr>
              <a:t> cez smartfón. Pobozkajú sa a užívajú si spoločný čas, ktorý sa </a:t>
            </a:r>
          </a:p>
          <a:p>
            <a:r>
              <a:rPr lang="sk-SK" sz="1600" dirty="0">
                <a:latin typeface="Impact" panose="020B0806030902050204" pitchFamily="34" charset="0"/>
              </a:rPr>
              <a:t>                                 vďaka dostupnosti </a:t>
            </a:r>
            <a:r>
              <a:rPr lang="sk-SK" sz="1600" dirty="0" err="1">
                <a:latin typeface="Impact" panose="020B0806030902050204" pitchFamily="34" charset="0"/>
              </a:rPr>
              <a:t>Netflixu</a:t>
            </a:r>
            <a:r>
              <a:rPr lang="sk-SK" sz="1600" dirty="0">
                <a:latin typeface="Impact" panose="020B0806030902050204" pitchFamily="34" charset="0"/>
              </a:rPr>
              <a:t> skončil šťastným koncom. </a:t>
            </a:r>
          </a:p>
          <a:p>
            <a:r>
              <a:rPr lang="sk-SK" sz="1600" dirty="0">
                <a:latin typeface="Impact" panose="020B0806030902050204" pitchFamily="34" charset="0"/>
              </a:rPr>
              <a:t>                     Nasleduje </a:t>
            </a:r>
            <a:r>
              <a:rPr lang="sk-SK" sz="1600" dirty="0" err="1">
                <a:latin typeface="Impact" panose="020B0806030902050204" pitchFamily="34" charset="0"/>
              </a:rPr>
              <a:t>voice</a:t>
            </a:r>
            <a:r>
              <a:rPr lang="sk-SK" sz="1600" dirty="0">
                <a:latin typeface="Impact" panose="020B0806030902050204" pitchFamily="34" charset="0"/>
              </a:rPr>
              <a:t> over: ,,</a:t>
            </a:r>
            <a:r>
              <a:rPr lang="sk-SK" sz="1600" dirty="0" err="1">
                <a:latin typeface="Impact" panose="020B0806030902050204" pitchFamily="34" charset="0"/>
              </a:rPr>
              <a:t>Netflix</a:t>
            </a:r>
            <a:r>
              <a:rPr lang="sk-SK" sz="1600" dirty="0">
                <a:latin typeface="Impact" panose="020B0806030902050204" pitchFamily="34" charset="0"/>
              </a:rPr>
              <a:t>, tvoj svet filmov a seriálov. </a:t>
            </a:r>
          </a:p>
          <a:p>
            <a:r>
              <a:rPr lang="sk-SK" sz="1600" dirty="0">
                <a:latin typeface="Impact" panose="020B0806030902050204" pitchFamily="34" charset="0"/>
              </a:rPr>
              <a:t>                                                 Vyskúšaj </a:t>
            </a:r>
            <a:r>
              <a:rPr lang="sk-SK" sz="1600" dirty="0" err="1">
                <a:latin typeface="Impact" panose="020B0806030902050204" pitchFamily="34" charset="0"/>
              </a:rPr>
              <a:t>Netflix</a:t>
            </a:r>
            <a:r>
              <a:rPr lang="sk-SK" sz="1600" dirty="0">
                <a:latin typeface="Impact" panose="020B0806030902050204" pitchFamily="34" charset="0"/>
              </a:rPr>
              <a:t> na mesiac zadarmo </a:t>
            </a:r>
          </a:p>
          <a:p>
            <a:r>
              <a:rPr lang="sk-SK" sz="1600" dirty="0">
                <a:latin typeface="Impact" panose="020B0806030902050204" pitchFamily="34" charset="0"/>
              </a:rPr>
              <a:t>                                                            a konči aj ty len </a:t>
            </a:r>
            <a:r>
              <a:rPr lang="sk-SK" sz="1600" dirty="0" err="1">
                <a:latin typeface="Impact" panose="020B0806030902050204" pitchFamily="34" charset="0"/>
              </a:rPr>
              <a:t>happyendom</a:t>
            </a:r>
            <a:r>
              <a:rPr lang="sk-SK" sz="1600" dirty="0">
                <a:latin typeface="Impact" panose="020B0806030902050204" pitchFamily="34" charset="0"/>
              </a:rPr>
              <a:t>. </a:t>
            </a:r>
          </a:p>
          <a:p>
            <a:r>
              <a:rPr lang="sk-SK" sz="1600" dirty="0">
                <a:latin typeface="Impact" panose="020B0806030902050204" pitchFamily="34" charset="0"/>
              </a:rPr>
              <a:t>                                       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CE573872-700A-419C-8F19-58083A47F467}"/>
              </a:ext>
            </a:extLst>
          </p:cNvPr>
          <p:cNvSpPr txBox="1"/>
          <p:nvPr/>
        </p:nvSpPr>
        <p:spPr>
          <a:xfrm>
            <a:off x="716692" y="6043106"/>
            <a:ext cx="7133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err="1">
                <a:latin typeface="KG Ten Thousand Reasons Alt" panose="02000000000000000000" pitchFamily="2" charset="-18"/>
              </a:rPr>
              <a:t>Headline</a:t>
            </a:r>
            <a:r>
              <a:rPr lang="sk-SK" sz="2400" dirty="0">
                <a:latin typeface="KG Ten Thousand Reasons Alt" panose="02000000000000000000" pitchFamily="2" charset="-18"/>
              </a:rPr>
              <a:t> ,,</a:t>
            </a:r>
            <a:r>
              <a:rPr lang="sk-SK" sz="2400" dirty="0" err="1">
                <a:latin typeface="KG Ten Thousand Reasons Alt" panose="02000000000000000000" pitchFamily="2" charset="-18"/>
              </a:rPr>
              <a:t>Netflix</a:t>
            </a:r>
            <a:r>
              <a:rPr lang="sk-SK" sz="2400" dirty="0">
                <a:latin typeface="KG Ten Thousand Reasons Alt" panose="02000000000000000000" pitchFamily="2" charset="-18"/>
              </a:rPr>
              <a:t>, tvoj svet filmov a seriálov.“</a:t>
            </a:r>
          </a:p>
        </p:txBody>
      </p:sp>
    </p:spTree>
    <p:extLst>
      <p:ext uri="{BB962C8B-B14F-4D97-AF65-F5344CB8AC3E}">
        <p14:creationId xmlns:p14="http://schemas.microsoft.com/office/powerpoint/2010/main" val="296183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ok 13">
            <a:extLst>
              <a:ext uri="{FF2B5EF4-FFF2-40B4-BE49-F238E27FC236}">
                <a16:creationId xmlns:a16="http://schemas.microsoft.com/office/drawing/2014/main" id="{BD2A61F2-C92E-4C99-A6FC-55E5F2398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24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8668B17-5A80-4032-915B-5384053B4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09" y="0"/>
            <a:ext cx="10515600" cy="1325563"/>
          </a:xfrm>
        </p:spPr>
        <p:txBody>
          <a:bodyPr>
            <a:normAutofit/>
          </a:bodyPr>
          <a:lstStyle/>
          <a:p>
            <a:r>
              <a:rPr lang="sk-SK" sz="3600" dirty="0">
                <a:latin typeface="KG Ten Thousand Reasons Alt" panose="02000000000000000000" pitchFamily="2" charset="-18"/>
              </a:rPr>
              <a:t>11. OUTDOOR 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89EE9C17-FC97-4903-BCD4-4AF96C5053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18" y="3429124"/>
            <a:ext cx="2857899" cy="3181794"/>
          </a:xfrm>
          <a:prstGeom prst="rect">
            <a:avLst/>
          </a:prstGeom>
        </p:spPr>
      </p:pic>
      <p:pic>
        <p:nvPicPr>
          <p:cNvPr id="17" name="Obrázok 16">
            <a:extLst>
              <a:ext uri="{FF2B5EF4-FFF2-40B4-BE49-F238E27FC236}">
                <a16:creationId xmlns:a16="http://schemas.microsoft.com/office/drawing/2014/main" id="{E50DF82C-84D1-4221-B347-05BDBD5627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339" y="2113004"/>
            <a:ext cx="2405691" cy="1798195"/>
          </a:xfrm>
          <a:prstGeom prst="rect">
            <a:avLst/>
          </a:prstGeom>
        </p:spPr>
      </p:pic>
      <p:sp>
        <p:nvSpPr>
          <p:cNvPr id="18" name="BlokTextu 17">
            <a:extLst>
              <a:ext uri="{FF2B5EF4-FFF2-40B4-BE49-F238E27FC236}">
                <a16:creationId xmlns:a16="http://schemas.microsoft.com/office/drawing/2014/main" id="{76870F97-6614-4E39-AE87-524C738F71DF}"/>
              </a:ext>
            </a:extLst>
          </p:cNvPr>
          <p:cNvSpPr txBox="1"/>
          <p:nvPr/>
        </p:nvSpPr>
        <p:spPr>
          <a:xfrm>
            <a:off x="1963992" y="2423482"/>
            <a:ext cx="1340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>
                <a:latin typeface="Impact" panose="020B0806030902050204" pitchFamily="34" charset="0"/>
              </a:rPr>
              <a:t>Čo ďalej </a:t>
            </a:r>
          </a:p>
          <a:p>
            <a:pPr algn="ctr"/>
            <a:r>
              <a:rPr lang="sk-SK" dirty="0">
                <a:latin typeface="Impact" panose="020B0806030902050204" pitchFamily="34" charset="0"/>
              </a:rPr>
              <a:t>navrhujete?</a:t>
            </a:r>
          </a:p>
        </p:txBody>
      </p:sp>
      <p:pic>
        <p:nvPicPr>
          <p:cNvPr id="20" name="Obrázok 19">
            <a:extLst>
              <a:ext uri="{FF2B5EF4-FFF2-40B4-BE49-F238E27FC236}">
                <a16:creationId xmlns:a16="http://schemas.microsoft.com/office/drawing/2014/main" id="{3646395D-9ADF-46B2-BF2D-94DCAF8E78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638" y="3429124"/>
            <a:ext cx="2924583" cy="3210373"/>
          </a:xfrm>
          <a:prstGeom prst="rect">
            <a:avLst/>
          </a:prstGeom>
        </p:spPr>
      </p:pic>
      <p:pic>
        <p:nvPicPr>
          <p:cNvPr id="22" name="Obrázok 21">
            <a:extLst>
              <a:ext uri="{FF2B5EF4-FFF2-40B4-BE49-F238E27FC236}">
                <a16:creationId xmlns:a16="http://schemas.microsoft.com/office/drawing/2014/main" id="{0DA3CD0E-D492-4360-876E-4FCF0B522F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84329" y="1102177"/>
            <a:ext cx="4019099" cy="2800974"/>
          </a:xfrm>
          <a:prstGeom prst="rect">
            <a:avLst/>
          </a:prstGeom>
        </p:spPr>
      </p:pic>
      <p:sp>
        <p:nvSpPr>
          <p:cNvPr id="23" name="BlokTextu 22">
            <a:extLst>
              <a:ext uri="{FF2B5EF4-FFF2-40B4-BE49-F238E27FC236}">
                <a16:creationId xmlns:a16="http://schemas.microsoft.com/office/drawing/2014/main" id="{5D90E0B7-23BA-4533-813E-B8BE3E9723FD}"/>
              </a:ext>
            </a:extLst>
          </p:cNvPr>
          <p:cNvSpPr txBox="1"/>
          <p:nvPr/>
        </p:nvSpPr>
        <p:spPr>
          <a:xfrm>
            <a:off x="5769416" y="1556555"/>
            <a:ext cx="4584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latin typeface="Impact" panose="020B0806030902050204" pitchFamily="34" charset="0"/>
              </a:rPr>
              <a:t>                                    Druhou formou </a:t>
            </a:r>
          </a:p>
          <a:p>
            <a:r>
              <a:rPr lang="sk-SK" dirty="0">
                <a:latin typeface="Impact" panose="020B0806030902050204" pitchFamily="34" charset="0"/>
              </a:rPr>
              <a:t>                          marketingu je </a:t>
            </a:r>
            <a:r>
              <a:rPr lang="sk-SK" dirty="0" err="1">
                <a:latin typeface="Impact" panose="020B0806030902050204" pitchFamily="34" charset="0"/>
              </a:rPr>
              <a:t>outdoor</a:t>
            </a:r>
            <a:r>
              <a:rPr lang="sk-SK" dirty="0">
                <a:latin typeface="Impact" panose="020B0806030902050204" pitchFamily="34" charset="0"/>
              </a:rPr>
              <a:t> </a:t>
            </a:r>
          </a:p>
          <a:p>
            <a:r>
              <a:rPr lang="sk-SK" dirty="0">
                <a:latin typeface="Impact" panose="020B0806030902050204" pitchFamily="34" charset="0"/>
              </a:rPr>
              <a:t>                             spojený s podporou </a:t>
            </a:r>
          </a:p>
          <a:p>
            <a:r>
              <a:rPr lang="sk-SK" dirty="0">
                <a:latin typeface="Impact" panose="020B0806030902050204" pitchFamily="34" charset="0"/>
              </a:rPr>
              <a:t>                                             predaja.</a:t>
            </a:r>
          </a:p>
        </p:txBody>
      </p:sp>
      <p:pic>
        <p:nvPicPr>
          <p:cNvPr id="25" name="Obrázok 24">
            <a:extLst>
              <a:ext uri="{FF2B5EF4-FFF2-40B4-BE49-F238E27FC236}">
                <a16:creationId xmlns:a16="http://schemas.microsoft.com/office/drawing/2014/main" id="{5EB88E8D-17CB-4CB3-8886-108C02F6DC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647">
            <a:off x="2992308" y="2749215"/>
            <a:ext cx="2443309" cy="1826313"/>
          </a:xfrm>
          <a:prstGeom prst="rect">
            <a:avLst/>
          </a:prstGeom>
        </p:spPr>
      </p:pic>
      <p:sp>
        <p:nvSpPr>
          <p:cNvPr id="26" name="BlokTextu 25">
            <a:extLst>
              <a:ext uri="{FF2B5EF4-FFF2-40B4-BE49-F238E27FC236}">
                <a16:creationId xmlns:a16="http://schemas.microsoft.com/office/drawing/2014/main" id="{2EE5A4D0-82C8-4827-BAA3-541C4DA0E214}"/>
              </a:ext>
            </a:extLst>
          </p:cNvPr>
          <p:cNvSpPr txBox="1"/>
          <p:nvPr/>
        </p:nvSpPr>
        <p:spPr>
          <a:xfrm>
            <a:off x="3465934" y="3244458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>
                <a:latin typeface="Impact" panose="020B0806030902050204" pitchFamily="34" charset="0"/>
              </a:rPr>
              <a:t>V čom spočíva?</a:t>
            </a:r>
          </a:p>
        </p:txBody>
      </p:sp>
      <p:pic>
        <p:nvPicPr>
          <p:cNvPr id="28" name="Obrázok 27">
            <a:extLst>
              <a:ext uri="{FF2B5EF4-FFF2-40B4-BE49-F238E27FC236}">
                <a16:creationId xmlns:a16="http://schemas.microsoft.com/office/drawing/2014/main" id="{E2B0979E-2C9D-4D4F-B800-7EA299D822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22780" y="2670042"/>
            <a:ext cx="4605599" cy="4402407"/>
          </a:xfrm>
          <a:prstGeom prst="rect">
            <a:avLst/>
          </a:prstGeom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442739AE-9CB3-46C3-BE02-D1D1576F7B9D}"/>
              </a:ext>
            </a:extLst>
          </p:cNvPr>
          <p:cNvSpPr txBox="1"/>
          <p:nvPr/>
        </p:nvSpPr>
        <p:spPr>
          <a:xfrm>
            <a:off x="5313944" y="3122648"/>
            <a:ext cx="351637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   </a:t>
            </a:r>
            <a:r>
              <a:rPr lang="sk-SK" sz="1600" dirty="0">
                <a:latin typeface="Impact" panose="020B0806030902050204" pitchFamily="34" charset="0"/>
              </a:rPr>
              <a:t>   Idea spočíva v tom, že </a:t>
            </a:r>
          </a:p>
          <a:p>
            <a:pPr algn="ctr"/>
            <a:r>
              <a:rPr lang="sk-SK" sz="1600" dirty="0">
                <a:latin typeface="Impact" panose="020B0806030902050204" pitchFamily="34" charset="0"/>
              </a:rPr>
              <a:t>v rôznych mestách po Slovensku                                              budú pred najväčšími nákupnými     strediskami umiestnené pútače v podobe </a:t>
            </a:r>
            <a:r>
              <a:rPr lang="sk-SK" sz="1600" dirty="0" err="1">
                <a:latin typeface="Impact" panose="020B0806030902050204" pitchFamily="34" charset="0"/>
              </a:rPr>
              <a:t>citylightu</a:t>
            </a:r>
            <a:r>
              <a:rPr lang="sk-SK" sz="1600" dirty="0">
                <a:latin typeface="Impact" panose="020B0806030902050204" pitchFamily="34" charset="0"/>
              </a:rPr>
              <a:t> s logom </a:t>
            </a:r>
            <a:r>
              <a:rPr lang="sk-SK" sz="1600" dirty="0" err="1">
                <a:latin typeface="Impact" panose="020B0806030902050204" pitchFamily="34" charset="0"/>
              </a:rPr>
              <a:t>Netflixu</a:t>
            </a:r>
            <a:r>
              <a:rPr lang="sk-SK" sz="1600" dirty="0">
                <a:latin typeface="Impact" panose="020B0806030902050204" pitchFamily="34" charset="0"/>
              </a:rPr>
              <a:t> s oznamom, že v určitý dátum sa pre</a:t>
            </a:r>
          </a:p>
          <a:p>
            <a:pPr algn="ctr"/>
            <a:r>
              <a:rPr lang="sk-SK" sz="1600" dirty="0">
                <a:latin typeface="Impact" panose="020B0806030902050204" pitchFamily="34" charset="0"/>
              </a:rPr>
              <a:t> ľudí na mieste pútača odohrá </a:t>
            </a:r>
          </a:p>
          <a:p>
            <a:pPr algn="ctr"/>
            <a:r>
              <a:rPr lang="sk-SK" sz="1600" dirty="0">
                <a:latin typeface="Impact" panose="020B0806030902050204" pitchFamily="34" charset="0"/>
              </a:rPr>
              <a:t>prekvapenie, na ktoré </a:t>
            </a:r>
          </a:p>
          <a:p>
            <a:pPr algn="ctr"/>
            <a:r>
              <a:rPr lang="sk-SK" sz="1600" dirty="0">
                <a:latin typeface="Impact" panose="020B0806030902050204" pitchFamily="34" charset="0"/>
              </a:rPr>
              <a:t>sa oplatí  prísť.  </a:t>
            </a:r>
            <a:endParaRPr lang="sk-SK" sz="1600" dirty="0"/>
          </a:p>
        </p:txBody>
      </p:sp>
      <p:pic>
        <p:nvPicPr>
          <p:cNvPr id="15" name="Obrázok 14">
            <a:extLst>
              <a:ext uri="{FF2B5EF4-FFF2-40B4-BE49-F238E27FC236}">
                <a16:creationId xmlns:a16="http://schemas.microsoft.com/office/drawing/2014/main" id="{16EEB695-D602-426B-B736-06FE4D059D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520" y="2380050"/>
            <a:ext cx="2405691" cy="1798195"/>
          </a:xfrm>
          <a:prstGeom prst="rect">
            <a:avLst/>
          </a:prstGeom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6E7CAD87-96A5-477A-98CC-CBACBA59EED2}"/>
              </a:ext>
            </a:extLst>
          </p:cNvPr>
          <p:cNvSpPr txBox="1"/>
          <p:nvPr/>
        </p:nvSpPr>
        <p:spPr>
          <a:xfrm>
            <a:off x="2629742" y="2601725"/>
            <a:ext cx="17791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latin typeface="Impact" panose="020B0806030902050204" pitchFamily="34" charset="0"/>
              </a:rPr>
              <a:t>  O aké prekvapenie</a:t>
            </a:r>
          </a:p>
          <a:p>
            <a:pPr algn="ctr"/>
            <a:r>
              <a:rPr lang="sk-SK" dirty="0">
                <a:latin typeface="Impact" panose="020B0806030902050204" pitchFamily="34" charset="0"/>
              </a:rPr>
              <a:t>ide?</a:t>
            </a:r>
          </a:p>
        </p:txBody>
      </p:sp>
      <p:pic>
        <p:nvPicPr>
          <p:cNvPr id="19" name="Obrázok 18">
            <a:extLst>
              <a:ext uri="{FF2B5EF4-FFF2-40B4-BE49-F238E27FC236}">
                <a16:creationId xmlns:a16="http://schemas.microsoft.com/office/drawing/2014/main" id="{A218D072-AE68-4CB3-BE64-7E7CDC7002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83832" y="1736785"/>
            <a:ext cx="2278811" cy="1798195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C6BCD30F-F453-4078-B363-AAAB05765D21}"/>
              </a:ext>
            </a:extLst>
          </p:cNvPr>
          <p:cNvSpPr txBox="1"/>
          <p:nvPr/>
        </p:nvSpPr>
        <p:spPr>
          <a:xfrm>
            <a:off x="4789149" y="2023551"/>
            <a:ext cx="16510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600" dirty="0">
                <a:latin typeface="Impact" panose="020B0806030902050204" pitchFamily="34" charset="0"/>
              </a:rPr>
              <a:t>To si vysvetlíme v</a:t>
            </a:r>
          </a:p>
          <a:p>
            <a:pPr algn="ctr"/>
            <a:r>
              <a:rPr lang="sk-SK" sz="1600" dirty="0">
                <a:latin typeface="Impact" panose="020B0806030902050204" pitchFamily="34" charset="0"/>
              </a:rPr>
              <a:t>nasledujúcom </a:t>
            </a:r>
          </a:p>
          <a:p>
            <a:pPr algn="ctr"/>
            <a:r>
              <a:rPr lang="sk-SK" sz="1600" dirty="0">
                <a:latin typeface="Impact" panose="020B0806030902050204" pitchFamily="34" charset="0"/>
              </a:rPr>
              <a:t>slide</a:t>
            </a:r>
          </a:p>
        </p:txBody>
      </p:sp>
    </p:spTree>
    <p:extLst>
      <p:ext uri="{BB962C8B-B14F-4D97-AF65-F5344CB8AC3E}">
        <p14:creationId xmlns:p14="http://schemas.microsoft.com/office/powerpoint/2010/main" val="135744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7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7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25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2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25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25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23" grpId="0"/>
      <p:bldP spid="26" grpId="0"/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ok 13">
            <a:extLst>
              <a:ext uri="{FF2B5EF4-FFF2-40B4-BE49-F238E27FC236}">
                <a16:creationId xmlns:a16="http://schemas.microsoft.com/office/drawing/2014/main" id="{BD2A61F2-C92E-4C99-A6FC-55E5F2398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248"/>
          </a:xfrm>
          <a:prstGeom prst="rect">
            <a:avLst/>
          </a:prstGeo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7BC6C380-788D-4CD1-960F-900C8BA4F34D}"/>
              </a:ext>
            </a:extLst>
          </p:cNvPr>
          <p:cNvSpPr txBox="1"/>
          <p:nvPr/>
        </p:nvSpPr>
        <p:spPr>
          <a:xfrm>
            <a:off x="207831" y="393895"/>
            <a:ext cx="4875565" cy="5293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u="sng" dirty="0">
                <a:latin typeface="KG Ten Thousand Reasons Alt" panose="02000000000000000000" pitchFamily="2" charset="-18"/>
              </a:rPr>
              <a:t>Pútač obsahuje: </a:t>
            </a:r>
          </a:p>
          <a:p>
            <a:r>
              <a:rPr lang="sk-SK" sz="1600" dirty="0">
                <a:latin typeface="KG Ten Thousand Reasons Alt" panose="02000000000000000000" pitchFamily="2" charset="-18"/>
              </a:rPr>
              <a:t>Logo </a:t>
            </a:r>
            <a:r>
              <a:rPr lang="sk-SK" sz="1600" dirty="0" err="1">
                <a:latin typeface="KG Ten Thousand Reasons Alt" panose="02000000000000000000" pitchFamily="2" charset="-18"/>
              </a:rPr>
              <a:t>Netflix</a:t>
            </a:r>
            <a:endParaRPr lang="sk-SK" sz="1600" u="sng" dirty="0">
              <a:latin typeface="KG Ten Thousand Reasons Alt" panose="02000000000000000000" pitchFamily="2" charset="-18"/>
            </a:endParaRPr>
          </a:p>
          <a:p>
            <a:r>
              <a:rPr lang="sk-SK" sz="1600" dirty="0">
                <a:latin typeface="KG Ten Thousand Reasons Alt" panose="02000000000000000000" pitchFamily="2" charset="-18"/>
              </a:rPr>
              <a:t>Dátum a presný čas odhalenia prekvapenia</a:t>
            </a:r>
          </a:p>
          <a:p>
            <a:r>
              <a:rPr lang="sk-SK" sz="1600" dirty="0">
                <a:latin typeface="KG Ten Thousand Reasons Alt" panose="02000000000000000000" pitchFamily="2" charset="-18"/>
              </a:rPr>
              <a:t>Odpočet hodín a minút do odhalenia</a:t>
            </a:r>
          </a:p>
          <a:p>
            <a:endParaRPr lang="sk-SK" sz="1600" dirty="0">
              <a:latin typeface="KG Ten Thousand Reasons Alt" panose="02000000000000000000" pitchFamily="2" charset="-18"/>
            </a:endParaRPr>
          </a:p>
          <a:p>
            <a:endParaRPr lang="sk-SK" sz="1600" dirty="0">
              <a:latin typeface="KG Ten Thousand Reasons Alt" panose="02000000000000000000" pitchFamily="2" charset="-18"/>
            </a:endParaRPr>
          </a:p>
          <a:p>
            <a:r>
              <a:rPr lang="sk-SK" sz="1600" b="1" u="sng" dirty="0">
                <a:latin typeface="KG Ten Thousand Reasons Alt" panose="02000000000000000000" pitchFamily="2" charset="-18"/>
              </a:rPr>
              <a:t>Prekvapenie:</a:t>
            </a:r>
          </a:p>
          <a:p>
            <a:r>
              <a:rPr lang="sk-SK" sz="1600" dirty="0">
                <a:latin typeface="KG Ten Thousand Reasons Alt" panose="02000000000000000000" pitchFamily="2" charset="-18"/>
              </a:rPr>
              <a:t>V sľúbenom čase bude na mieste konania </a:t>
            </a:r>
          </a:p>
          <a:p>
            <a:r>
              <a:rPr lang="sk-SK" sz="1600" dirty="0">
                <a:latin typeface="KG Ten Thousand Reasons Alt" panose="02000000000000000000" pitchFamily="2" charset="-18"/>
              </a:rPr>
              <a:t>z helikoptéry spustených 50 tabletov. </a:t>
            </a:r>
          </a:p>
          <a:p>
            <a:r>
              <a:rPr lang="sk-SK" sz="1600" dirty="0">
                <a:latin typeface="KG Ten Thousand Reasons Alt" panose="02000000000000000000" pitchFamily="2" charset="-18"/>
              </a:rPr>
              <a:t>Každý tablet bude mať na sebe </a:t>
            </a:r>
          </a:p>
          <a:p>
            <a:r>
              <a:rPr lang="sk-SK" sz="1600" dirty="0">
                <a:latin typeface="KG Ten Thousand Reasons Alt" panose="02000000000000000000" pitchFamily="2" charset="-18"/>
              </a:rPr>
              <a:t>pripevnený padák, pomocou ktorého sa</a:t>
            </a:r>
          </a:p>
          <a:p>
            <a:r>
              <a:rPr lang="sk-SK" sz="1600" dirty="0">
                <a:latin typeface="KG Ten Thousand Reasons Alt" panose="02000000000000000000" pitchFamily="2" charset="-18"/>
              </a:rPr>
              <a:t>dostane k čakajúcemu davu.</a:t>
            </a:r>
          </a:p>
          <a:p>
            <a:r>
              <a:rPr lang="sk-SK" sz="1600" dirty="0">
                <a:latin typeface="KG Ten Thousand Reasons Alt" panose="02000000000000000000" pitchFamily="2" charset="-18"/>
              </a:rPr>
              <a:t>Tablety budú obsahovať logo </a:t>
            </a:r>
            <a:r>
              <a:rPr lang="sk-SK" sz="1600" dirty="0" err="1">
                <a:latin typeface="KG Ten Thousand Reasons Alt" panose="02000000000000000000" pitchFamily="2" charset="-18"/>
              </a:rPr>
              <a:t>Netflix</a:t>
            </a:r>
            <a:endParaRPr lang="sk-SK" sz="1600" dirty="0">
              <a:latin typeface="KG Ten Thousand Reasons Alt" panose="02000000000000000000" pitchFamily="2" charset="-18"/>
            </a:endParaRPr>
          </a:p>
          <a:p>
            <a:r>
              <a:rPr lang="sk-SK" sz="1600" dirty="0">
                <a:latin typeface="KG Ten Thousand Reasons Alt" panose="02000000000000000000" pitchFamily="2" charset="-18"/>
              </a:rPr>
              <a:t>a taktiež samotnú službu na mesiac </a:t>
            </a:r>
          </a:p>
          <a:p>
            <a:r>
              <a:rPr lang="sk-SK" sz="1600" dirty="0">
                <a:latin typeface="KG Ten Thousand Reasons Alt" panose="02000000000000000000" pitchFamily="2" charset="-18"/>
              </a:rPr>
              <a:t>zadarmo.  </a:t>
            </a:r>
          </a:p>
          <a:p>
            <a:endParaRPr lang="sk-SK" sz="1600" dirty="0">
              <a:latin typeface="KG Ten Thousand Reasons Alt" panose="02000000000000000000" pitchFamily="2" charset="-18"/>
            </a:endParaRPr>
          </a:p>
          <a:p>
            <a:endParaRPr lang="sk-SK" dirty="0">
              <a:latin typeface="KG Ten Thousand Reasons Alt" panose="02000000000000000000" pitchFamily="2" charset="-18"/>
            </a:endParaRPr>
          </a:p>
          <a:p>
            <a:r>
              <a:rPr lang="sk-SK" sz="1600" b="1" u="sng" dirty="0">
                <a:latin typeface="KG Ten Thousand Reasons Alt" panose="02000000000000000000" pitchFamily="2" charset="-18"/>
              </a:rPr>
              <a:t>Miesta konania:</a:t>
            </a:r>
          </a:p>
          <a:p>
            <a:r>
              <a:rPr lang="sk-SK" sz="1600" dirty="0">
                <a:latin typeface="KG Ten Thousand Reasons Alt" panose="02000000000000000000" pitchFamily="2" charset="-18"/>
              </a:rPr>
              <a:t>Priestor pred obchodnými centrami v</a:t>
            </a:r>
          </a:p>
          <a:p>
            <a:r>
              <a:rPr lang="sk-SK" sz="1600" dirty="0">
                <a:latin typeface="KG Ten Thousand Reasons Alt" panose="02000000000000000000" pitchFamily="2" charset="-18"/>
              </a:rPr>
              <a:t>mestách: Bratislava, Košice, Žilina,</a:t>
            </a:r>
          </a:p>
          <a:p>
            <a:r>
              <a:rPr lang="sk-SK" sz="1600" dirty="0">
                <a:latin typeface="KG Ten Thousand Reasons Alt" panose="02000000000000000000" pitchFamily="2" charset="-18"/>
              </a:rPr>
              <a:t>Trnava, Banská Bystrica, Nitra.</a:t>
            </a:r>
          </a:p>
        </p:txBody>
      </p:sp>
      <p:pic>
        <p:nvPicPr>
          <p:cNvPr id="16" name="Obrázok 15">
            <a:extLst>
              <a:ext uri="{FF2B5EF4-FFF2-40B4-BE49-F238E27FC236}">
                <a16:creationId xmlns:a16="http://schemas.microsoft.com/office/drawing/2014/main" id="{419896EA-1205-4527-AB50-F4F64B5A2F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418" y="4771734"/>
            <a:ext cx="4039164" cy="2086266"/>
          </a:xfrm>
          <a:prstGeom prst="rect">
            <a:avLst/>
          </a:prstGeom>
        </p:spPr>
      </p:pic>
      <p:pic>
        <p:nvPicPr>
          <p:cNvPr id="18" name="Obrázok 17">
            <a:extLst>
              <a:ext uri="{FF2B5EF4-FFF2-40B4-BE49-F238E27FC236}">
                <a16:creationId xmlns:a16="http://schemas.microsoft.com/office/drawing/2014/main" id="{73FA20F9-5439-4C42-8D8D-B447FB261D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050" y="4771734"/>
            <a:ext cx="4067743" cy="2086266"/>
          </a:xfrm>
          <a:prstGeom prst="rect">
            <a:avLst/>
          </a:prstGeom>
        </p:spPr>
      </p:pic>
      <p:pic>
        <p:nvPicPr>
          <p:cNvPr id="20" name="Obrázok 19">
            <a:extLst>
              <a:ext uri="{FF2B5EF4-FFF2-40B4-BE49-F238E27FC236}">
                <a16:creationId xmlns:a16="http://schemas.microsoft.com/office/drawing/2014/main" id="{0D8EBFEF-0F99-4D25-A24C-295875E271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840" y="393896"/>
            <a:ext cx="835937" cy="1424032"/>
          </a:xfrm>
          <a:prstGeom prst="rect">
            <a:avLst/>
          </a:prstGeom>
        </p:spPr>
      </p:pic>
      <p:pic>
        <p:nvPicPr>
          <p:cNvPr id="21" name="Obrázok 20">
            <a:extLst>
              <a:ext uri="{FF2B5EF4-FFF2-40B4-BE49-F238E27FC236}">
                <a16:creationId xmlns:a16="http://schemas.microsoft.com/office/drawing/2014/main" id="{0E0C0164-C0F9-4D1F-9BDC-0B87F04A76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628" y="949025"/>
            <a:ext cx="1139278" cy="1940779"/>
          </a:xfrm>
          <a:prstGeom prst="rect">
            <a:avLst/>
          </a:prstGeom>
        </p:spPr>
      </p:pic>
      <p:pic>
        <p:nvPicPr>
          <p:cNvPr id="22" name="Obrázok 21">
            <a:extLst>
              <a:ext uri="{FF2B5EF4-FFF2-40B4-BE49-F238E27FC236}">
                <a16:creationId xmlns:a16="http://schemas.microsoft.com/office/drawing/2014/main" id="{2E3887BA-DE04-4BE8-9BC9-8FF48BE1E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218" y="1817927"/>
            <a:ext cx="856960" cy="1459845"/>
          </a:xfrm>
          <a:prstGeom prst="rect">
            <a:avLst/>
          </a:prstGeom>
        </p:spPr>
      </p:pic>
      <p:pic>
        <p:nvPicPr>
          <p:cNvPr id="23" name="Obrázok 22">
            <a:extLst>
              <a:ext uri="{FF2B5EF4-FFF2-40B4-BE49-F238E27FC236}">
                <a16:creationId xmlns:a16="http://schemas.microsoft.com/office/drawing/2014/main" id="{BF5FA08B-3F96-4638-A516-0A68C22CF1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004" y="80123"/>
            <a:ext cx="753996" cy="1284444"/>
          </a:xfrm>
          <a:prstGeom prst="rect">
            <a:avLst/>
          </a:prstGeom>
        </p:spPr>
      </p:pic>
      <p:pic>
        <p:nvPicPr>
          <p:cNvPr id="24" name="Obrázok 23">
            <a:extLst>
              <a:ext uri="{FF2B5EF4-FFF2-40B4-BE49-F238E27FC236}">
                <a16:creationId xmlns:a16="http://schemas.microsoft.com/office/drawing/2014/main" id="{CE773A11-545D-4FC9-BFF1-2F6B040D24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496" y="80123"/>
            <a:ext cx="753996" cy="1284444"/>
          </a:xfrm>
          <a:prstGeom prst="rect">
            <a:avLst/>
          </a:prstGeom>
        </p:spPr>
      </p:pic>
      <p:pic>
        <p:nvPicPr>
          <p:cNvPr id="25" name="Obrázok 24">
            <a:extLst>
              <a:ext uri="{FF2B5EF4-FFF2-40B4-BE49-F238E27FC236}">
                <a16:creationId xmlns:a16="http://schemas.microsoft.com/office/drawing/2014/main" id="{50100DDE-77DB-4331-ABDC-28B336FC55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625" y="237009"/>
            <a:ext cx="1176577" cy="2004318"/>
          </a:xfrm>
          <a:prstGeom prst="rect">
            <a:avLst/>
          </a:prstGeom>
        </p:spPr>
      </p:pic>
      <p:pic>
        <p:nvPicPr>
          <p:cNvPr id="26" name="Obrázok 25">
            <a:extLst>
              <a:ext uri="{FF2B5EF4-FFF2-40B4-BE49-F238E27FC236}">
                <a16:creationId xmlns:a16="http://schemas.microsoft.com/office/drawing/2014/main" id="{80CF33CB-EEA3-488A-8570-4F5F8D5CA3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169" y="949026"/>
            <a:ext cx="758608" cy="1292302"/>
          </a:xfrm>
          <a:prstGeom prst="rect">
            <a:avLst/>
          </a:prstGeom>
        </p:spPr>
      </p:pic>
      <p:pic>
        <p:nvPicPr>
          <p:cNvPr id="27" name="Obrázok 26">
            <a:extLst>
              <a:ext uri="{FF2B5EF4-FFF2-40B4-BE49-F238E27FC236}">
                <a16:creationId xmlns:a16="http://schemas.microsoft.com/office/drawing/2014/main" id="{54DBFE93-CCBC-42AB-9AB2-65AB3D8A85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962" y="2286948"/>
            <a:ext cx="850207" cy="1448341"/>
          </a:xfrm>
          <a:prstGeom prst="rect">
            <a:avLst/>
          </a:prstGeom>
        </p:spPr>
      </p:pic>
      <p:pic>
        <p:nvPicPr>
          <p:cNvPr id="28" name="Obrázok 27">
            <a:extLst>
              <a:ext uri="{FF2B5EF4-FFF2-40B4-BE49-F238E27FC236}">
                <a16:creationId xmlns:a16="http://schemas.microsoft.com/office/drawing/2014/main" id="{473661CA-208B-4789-9992-A42AD38A40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637" y="1835189"/>
            <a:ext cx="1199738" cy="2043774"/>
          </a:xfrm>
          <a:prstGeom prst="rect">
            <a:avLst/>
          </a:prstGeom>
        </p:spPr>
      </p:pic>
      <p:pic>
        <p:nvPicPr>
          <p:cNvPr id="29" name="Obrázok 28">
            <a:extLst>
              <a:ext uri="{FF2B5EF4-FFF2-40B4-BE49-F238E27FC236}">
                <a16:creationId xmlns:a16="http://schemas.microsoft.com/office/drawing/2014/main" id="{87C6E779-BAF6-4887-989C-B56B1A67E6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516" y="2227259"/>
            <a:ext cx="713745" cy="1215876"/>
          </a:xfrm>
          <a:prstGeom prst="rect">
            <a:avLst/>
          </a:prstGeom>
        </p:spPr>
      </p:pic>
      <p:pic>
        <p:nvPicPr>
          <p:cNvPr id="30" name="Obrázok 29">
            <a:extLst>
              <a:ext uri="{FF2B5EF4-FFF2-40B4-BE49-F238E27FC236}">
                <a16:creationId xmlns:a16="http://schemas.microsoft.com/office/drawing/2014/main" id="{6DB1EBF8-7403-4B1B-9149-E8B953D712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067" y="2902474"/>
            <a:ext cx="1020128" cy="173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67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5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5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5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ok 13">
            <a:extLst>
              <a:ext uri="{FF2B5EF4-FFF2-40B4-BE49-F238E27FC236}">
                <a16:creationId xmlns:a16="http://schemas.microsoft.com/office/drawing/2014/main" id="{BD2A61F2-C92E-4C99-A6FC-55E5F2398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248"/>
          </a:xfrm>
          <a:prstGeom prst="rect">
            <a:avLst/>
          </a:prstGeom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F4D05D58-411E-408A-A8AE-01FB8C77A4CF}"/>
              </a:ext>
            </a:extLst>
          </p:cNvPr>
          <p:cNvSpPr txBox="1"/>
          <p:nvPr/>
        </p:nvSpPr>
        <p:spPr>
          <a:xfrm>
            <a:off x="478301" y="436099"/>
            <a:ext cx="7540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>
                <a:latin typeface="KG Ten Thousand Reasons Alt" panose="02000000000000000000" pitchFamily="2" charset="-18"/>
              </a:rPr>
              <a:t>111. RÁDIO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59F93BD8-AD73-41D5-A5FB-1417961816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985" y="2760960"/>
            <a:ext cx="3595892" cy="3947282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43E86AF4-F07E-4A28-B1B8-4977D14DFE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6595" y="1205540"/>
            <a:ext cx="6801989" cy="5001426"/>
          </a:xfrm>
          <a:prstGeom prst="rect">
            <a:avLst/>
          </a:prstGeom>
        </p:spPr>
      </p:pic>
      <p:sp>
        <p:nvSpPr>
          <p:cNvPr id="9" name="BlokTextu 8">
            <a:extLst>
              <a:ext uri="{FF2B5EF4-FFF2-40B4-BE49-F238E27FC236}">
                <a16:creationId xmlns:a16="http://schemas.microsoft.com/office/drawing/2014/main" id="{D060BD21-7485-46E2-84F2-E53910806CBC}"/>
              </a:ext>
            </a:extLst>
          </p:cNvPr>
          <p:cNvSpPr txBox="1"/>
          <p:nvPr/>
        </p:nvSpPr>
        <p:spPr>
          <a:xfrm>
            <a:off x="2190912" y="1952350"/>
            <a:ext cx="48533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latin typeface="Impact" panose="020B0806030902050204" pitchFamily="34" charset="0"/>
              </a:rPr>
              <a:t>Ideálnym rádiom pre komunikáciu </a:t>
            </a:r>
          </a:p>
          <a:p>
            <a:pPr algn="ctr"/>
            <a:r>
              <a:rPr lang="sk-SK" dirty="0">
                <a:latin typeface="Impact" panose="020B0806030902050204" pitchFamily="34" charset="0"/>
              </a:rPr>
              <a:t>tohto produktu je rádio </a:t>
            </a:r>
            <a:r>
              <a:rPr lang="sk-SK" dirty="0" err="1">
                <a:latin typeface="Impact" panose="020B0806030902050204" pitchFamily="34" charset="0"/>
              </a:rPr>
              <a:t>Europa</a:t>
            </a:r>
            <a:r>
              <a:rPr lang="sk-SK" dirty="0">
                <a:latin typeface="Impact" panose="020B0806030902050204" pitchFamily="34" charset="0"/>
              </a:rPr>
              <a:t> 2, vďaka </a:t>
            </a:r>
          </a:p>
          <a:p>
            <a:pPr algn="ctr"/>
            <a:r>
              <a:rPr lang="sk-SK" dirty="0">
                <a:latin typeface="Impact" panose="020B0806030902050204" pitchFamily="34" charset="0"/>
              </a:rPr>
              <a:t>dosahu na mladšiu generáciu a cieľovú </a:t>
            </a:r>
          </a:p>
          <a:p>
            <a:pPr algn="ctr"/>
            <a:r>
              <a:rPr lang="sk-SK" dirty="0">
                <a:latin typeface="Impact" panose="020B0806030902050204" pitchFamily="34" charset="0"/>
              </a:rPr>
              <a:t>skupinu </a:t>
            </a:r>
            <a:r>
              <a:rPr lang="sk-SK" dirty="0" err="1">
                <a:latin typeface="Impact" panose="020B0806030902050204" pitchFamily="34" charset="0"/>
              </a:rPr>
              <a:t>Netflixu</a:t>
            </a:r>
            <a:r>
              <a:rPr lang="sk-SK" dirty="0">
                <a:latin typeface="Impact" panose="020B0806030902050204" pitchFamily="34" charset="0"/>
              </a:rPr>
              <a:t>. Komunikačná stratégia</a:t>
            </a:r>
          </a:p>
          <a:p>
            <a:pPr algn="ctr"/>
            <a:r>
              <a:rPr lang="sk-SK" dirty="0">
                <a:latin typeface="Impact" panose="020B0806030902050204" pitchFamily="34" charset="0"/>
              </a:rPr>
              <a:t> spočíva v preniknutí do povedomia mladých</a:t>
            </a:r>
          </a:p>
          <a:p>
            <a:pPr algn="ctr"/>
            <a:r>
              <a:rPr lang="sk-SK" dirty="0">
                <a:latin typeface="Impact" panose="020B0806030902050204" pitchFamily="34" charset="0"/>
              </a:rPr>
              <a:t> ľudí, oboznámenie ich so značkou a jej </a:t>
            </a:r>
          </a:p>
          <a:p>
            <a:pPr algn="ctr"/>
            <a:r>
              <a:rPr lang="sk-SK" dirty="0">
                <a:latin typeface="Impact" panose="020B0806030902050204" pitchFamily="34" charset="0"/>
              </a:rPr>
              <a:t>ponukou a uprednostnenie jej pred konkurenciou.  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7AE6E995-2961-4808-BAAC-E1107B35229B}"/>
              </a:ext>
            </a:extLst>
          </p:cNvPr>
          <p:cNvSpPr txBox="1"/>
          <p:nvPr/>
        </p:nvSpPr>
        <p:spPr>
          <a:xfrm rot="21402189">
            <a:off x="125767" y="2843048"/>
            <a:ext cx="1303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>
                <a:latin typeface="+mj-lt"/>
              </a:rPr>
              <a:t>#</a:t>
            </a:r>
            <a:r>
              <a:rPr lang="sk-SK" sz="2800" b="1" dirty="0" err="1">
                <a:latin typeface="+mj-lt"/>
              </a:rPr>
              <a:t>Netflix</a:t>
            </a:r>
            <a:endParaRPr lang="sk-SK" sz="2800" b="1" dirty="0">
              <a:latin typeface="+mj-lt"/>
            </a:endParaRPr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6883156B-A667-4371-BE22-98817DAB75CB}"/>
              </a:ext>
            </a:extLst>
          </p:cNvPr>
          <p:cNvSpPr txBox="1"/>
          <p:nvPr/>
        </p:nvSpPr>
        <p:spPr>
          <a:xfrm rot="514604">
            <a:off x="1640408" y="5129567"/>
            <a:ext cx="1101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>
                <a:latin typeface="+mj-lt"/>
              </a:rPr>
              <a:t>#</a:t>
            </a:r>
            <a:r>
              <a:rPr lang="sk-SK" sz="2800" b="1" dirty="0" err="1">
                <a:latin typeface="+mj-lt"/>
              </a:rPr>
              <a:t>radio</a:t>
            </a:r>
            <a:endParaRPr lang="sk-SK" sz="2800" b="1" dirty="0">
              <a:latin typeface="+mj-lt"/>
            </a:endParaRPr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id="{E8A1ED6E-4F31-48C4-BC8A-6E315C2E3151}"/>
              </a:ext>
            </a:extLst>
          </p:cNvPr>
          <p:cNvSpPr txBox="1"/>
          <p:nvPr/>
        </p:nvSpPr>
        <p:spPr>
          <a:xfrm rot="21087911">
            <a:off x="5142361" y="5521179"/>
            <a:ext cx="1565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>
                <a:latin typeface="+mj-lt"/>
              </a:rPr>
              <a:t>#Europa2</a:t>
            </a:r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7EFFB449-5951-43DE-B871-778BAD9EFA3A}"/>
              </a:ext>
            </a:extLst>
          </p:cNvPr>
          <p:cNvSpPr txBox="1"/>
          <p:nvPr/>
        </p:nvSpPr>
        <p:spPr>
          <a:xfrm rot="21319184">
            <a:off x="4268128" y="543533"/>
            <a:ext cx="995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>
                <a:latin typeface="+mj-lt"/>
              </a:rPr>
              <a:t>#spot</a:t>
            </a:r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4D272F2C-492D-474F-8E4A-365955F54C48}"/>
              </a:ext>
            </a:extLst>
          </p:cNvPr>
          <p:cNvSpPr txBox="1"/>
          <p:nvPr/>
        </p:nvSpPr>
        <p:spPr>
          <a:xfrm rot="348910">
            <a:off x="7890266" y="1797372"/>
            <a:ext cx="1922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>
                <a:latin typeface="+mj-lt"/>
              </a:rPr>
              <a:t>#</a:t>
            </a:r>
            <a:r>
              <a:rPr lang="sk-SK" sz="2800" b="1" dirty="0" err="1">
                <a:latin typeface="+mj-lt"/>
              </a:rPr>
              <a:t>FirstChoice</a:t>
            </a:r>
            <a:endParaRPr lang="sk-SK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4096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4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500"/>
                            </p:stCondLst>
                            <p:childTnLst>
                              <p:par>
                                <p:cTn id="32" presetID="4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0"/>
                            </p:stCondLst>
                            <p:childTnLst>
                              <p:par>
                                <p:cTn id="38" presetID="4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500"/>
                            </p:stCondLst>
                            <p:childTnLst>
                              <p:par>
                                <p:cTn id="44" presetID="4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2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ok 13">
            <a:extLst>
              <a:ext uri="{FF2B5EF4-FFF2-40B4-BE49-F238E27FC236}">
                <a16:creationId xmlns:a16="http://schemas.microsoft.com/office/drawing/2014/main" id="{BD2A61F2-C92E-4C99-A6FC-55E5F2398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248"/>
          </a:xfrm>
          <a:prstGeom prst="rect">
            <a:avLst/>
          </a:prstGeom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F4D05D58-411E-408A-A8AE-01FB8C77A4CF}"/>
              </a:ext>
            </a:extLst>
          </p:cNvPr>
          <p:cNvSpPr txBox="1"/>
          <p:nvPr/>
        </p:nvSpPr>
        <p:spPr>
          <a:xfrm>
            <a:off x="253218" y="281548"/>
            <a:ext cx="54582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>
                <a:latin typeface="KG Ten Thousand Reasons Alt" panose="02000000000000000000" pitchFamily="2" charset="-18"/>
              </a:rPr>
              <a:t>Kreatívna stratégia                                          </a:t>
            </a:r>
          </a:p>
          <a:p>
            <a:endParaRPr lang="sk-SK" sz="2400" dirty="0">
              <a:latin typeface="KG Ten Thousand Reasons Alt" panose="02000000000000000000" pitchFamily="2" charset="-18"/>
            </a:endParaRPr>
          </a:p>
          <a:p>
            <a:pPr>
              <a:lnSpc>
                <a:spcPct val="150000"/>
              </a:lnSpc>
            </a:pPr>
            <a:r>
              <a:rPr lang="sk-SK" sz="1600" dirty="0" err="1">
                <a:latin typeface="KG Ten Thousand Reasons" panose="02000000000000000000" pitchFamily="2" charset="-18"/>
              </a:rPr>
              <a:t>Insight</a:t>
            </a:r>
            <a:r>
              <a:rPr lang="sk-SK" sz="1600" dirty="0">
                <a:latin typeface="KG Ten Thousand Reasons" panose="02000000000000000000" pitchFamily="2" charset="-18"/>
              </a:rPr>
              <a:t> rádiového spotu je prenesený na súd,                                             </a:t>
            </a:r>
          </a:p>
          <a:p>
            <a:pPr>
              <a:lnSpc>
                <a:spcPct val="150000"/>
              </a:lnSpc>
            </a:pPr>
            <a:r>
              <a:rPr lang="sk-SK" sz="1600" dirty="0">
                <a:latin typeface="KG Ten Thousand Reasons" panose="02000000000000000000" pitchFamily="2" charset="-18"/>
              </a:rPr>
              <a:t>v ktorom sa jednalo o rozdelenie majetku medzi </a:t>
            </a:r>
          </a:p>
          <a:p>
            <a:pPr>
              <a:lnSpc>
                <a:spcPct val="150000"/>
              </a:lnSpc>
            </a:pPr>
            <a:r>
              <a:rPr lang="sk-SK" sz="1600" dirty="0">
                <a:latin typeface="KG Ten Thousand Reasons" panose="02000000000000000000" pitchFamily="2" charset="-18"/>
              </a:rPr>
              <a:t>navrhovateľom a odporkyňou. V rozhodovacom </a:t>
            </a:r>
          </a:p>
          <a:p>
            <a:pPr>
              <a:lnSpc>
                <a:spcPct val="150000"/>
              </a:lnSpc>
            </a:pPr>
            <a:r>
              <a:rPr lang="sk-SK" sz="1600" dirty="0">
                <a:latin typeface="KG Ten Thousand Reasons" panose="02000000000000000000" pitchFamily="2" charset="-18"/>
              </a:rPr>
              <a:t>procese je priložená dôležitosť </a:t>
            </a:r>
            <a:r>
              <a:rPr lang="sk-SK" sz="1600" dirty="0" err="1">
                <a:latin typeface="KG Ten Thousand Reasons" panose="02000000000000000000" pitchFamily="2" charset="-18"/>
              </a:rPr>
              <a:t>Netflixu</a:t>
            </a:r>
            <a:r>
              <a:rPr lang="sk-SK" sz="1600" dirty="0">
                <a:latin typeface="KG Ten Thousand Reasons" panose="02000000000000000000" pitchFamily="2" charset="-18"/>
              </a:rPr>
              <a:t>, ktorý tiež </a:t>
            </a:r>
          </a:p>
          <a:p>
            <a:pPr>
              <a:lnSpc>
                <a:spcPct val="150000"/>
              </a:lnSpc>
            </a:pPr>
            <a:r>
              <a:rPr lang="sk-SK" sz="1600" dirty="0">
                <a:latin typeface="KG Ten Thousand Reasons" panose="02000000000000000000" pitchFamily="2" charset="-18"/>
              </a:rPr>
              <a:t>tvorí predmet </a:t>
            </a:r>
            <a:r>
              <a:rPr lang="sk-SK" sz="1600" dirty="0" err="1">
                <a:latin typeface="KG Ten Thousand Reasons" panose="02000000000000000000" pitchFamily="2" charset="-18"/>
              </a:rPr>
              <a:t>prejednávania</a:t>
            </a:r>
            <a:r>
              <a:rPr lang="sk-SK" sz="1600" dirty="0">
                <a:latin typeface="KG Ten Thousand Reasons" panose="02000000000000000000" pitchFamily="2" charset="-18"/>
              </a:rPr>
              <a:t>. Spot sa začína </a:t>
            </a:r>
          </a:p>
          <a:p>
            <a:pPr>
              <a:lnSpc>
                <a:spcPct val="150000"/>
              </a:lnSpc>
            </a:pPr>
            <a:r>
              <a:rPr lang="sk-SK" sz="1600" dirty="0">
                <a:latin typeface="KG Ten Thousand Reasons" panose="02000000000000000000" pitchFamily="2" charset="-18"/>
              </a:rPr>
              <a:t>záverečným rozsudkom </a:t>
            </a:r>
            <a:r>
              <a:rPr lang="sk-SK" sz="1600" dirty="0" err="1">
                <a:latin typeface="KG Ten Thousand Reasons" panose="02000000000000000000" pitchFamily="2" charset="-18"/>
              </a:rPr>
              <a:t>súdkyňe</a:t>
            </a:r>
            <a:r>
              <a:rPr lang="sk-SK" sz="1600" dirty="0">
                <a:latin typeface="KG Ten Thousand Reasons" panose="02000000000000000000" pitchFamily="2" charset="-18"/>
              </a:rPr>
              <a:t> a na konci ho </a:t>
            </a:r>
          </a:p>
          <a:p>
            <a:pPr>
              <a:lnSpc>
                <a:spcPct val="150000"/>
              </a:lnSpc>
            </a:pPr>
            <a:r>
              <a:rPr lang="sk-SK" sz="1600" dirty="0">
                <a:latin typeface="KG Ten Thousand Reasons" panose="02000000000000000000" pitchFamily="2" charset="-18"/>
              </a:rPr>
              <a:t>doplňuje </a:t>
            </a:r>
            <a:r>
              <a:rPr lang="sk-SK" sz="1600" dirty="0" err="1">
                <a:latin typeface="KG Ten Thousand Reasons" panose="02000000000000000000" pitchFamily="2" charset="-18"/>
              </a:rPr>
              <a:t>voice</a:t>
            </a:r>
            <a:r>
              <a:rPr lang="sk-SK" sz="1600" dirty="0">
                <a:latin typeface="KG Ten Thousand Reasons" panose="02000000000000000000" pitchFamily="2" charset="-18"/>
              </a:rPr>
              <a:t> over.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A0A04D5C-403C-4BF5-936A-03364D3AC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8" y="3979416"/>
            <a:ext cx="5134707" cy="2567354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57865939-66D9-45B9-BA81-182F0D2D1C66}"/>
              </a:ext>
            </a:extLst>
          </p:cNvPr>
          <p:cNvSpPr txBox="1"/>
          <p:nvPr/>
        </p:nvSpPr>
        <p:spPr>
          <a:xfrm>
            <a:off x="6208542" y="183074"/>
            <a:ext cx="5809957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400" dirty="0">
                <a:latin typeface="KG Ten Thousand Reasons Alt" panose="02000000000000000000" pitchFamily="2" charset="-18"/>
              </a:rPr>
              <a:t>Znenie spotu</a:t>
            </a:r>
          </a:p>
          <a:p>
            <a:pPr>
              <a:lnSpc>
                <a:spcPct val="150000"/>
              </a:lnSpc>
            </a:pPr>
            <a:endParaRPr lang="sk-SK" b="1" u="sng" dirty="0">
              <a:latin typeface="KG Ten Thousand Reasons" panose="02000000000000000000" pitchFamily="2" charset="-18"/>
            </a:endParaRPr>
          </a:p>
          <a:p>
            <a:pPr>
              <a:lnSpc>
                <a:spcPct val="150000"/>
              </a:lnSpc>
            </a:pPr>
            <a:r>
              <a:rPr lang="sk-SK" b="1" u="sng" dirty="0">
                <a:latin typeface="KG Ten Thousand Reasons" panose="02000000000000000000" pitchFamily="2" charset="-18"/>
              </a:rPr>
              <a:t>Sudkyňa: </a:t>
            </a:r>
            <a:r>
              <a:rPr lang="sk-SK" dirty="0">
                <a:latin typeface="KG Ten Thousand Reasons" panose="02000000000000000000" pitchFamily="2" charset="-18"/>
              </a:rPr>
              <a:t> Vypočujte si rozsudok v mene Slovenskej republiky. Súd vo veci rozdelenia vlastníctva majetku navrhovateľovi ponecháva všetok majetok vrátane nehnuteľnosti, motorového vozidla a účtu na službe </a:t>
            </a:r>
            <a:r>
              <a:rPr lang="sk-SK" dirty="0" err="1">
                <a:latin typeface="KG Ten Thousand Reasons" panose="02000000000000000000" pitchFamily="2" charset="-18"/>
              </a:rPr>
              <a:t>Netflix</a:t>
            </a:r>
            <a:r>
              <a:rPr lang="sk-SK" dirty="0">
                <a:latin typeface="KG Ten Thousand Reasons" panose="02000000000000000000" pitchFamily="2" charset="-18"/>
              </a:rPr>
              <a:t>. Odporkyňa má naopak možnosť zriadiť si svoj vlastný </a:t>
            </a:r>
            <a:r>
              <a:rPr lang="sk-SK" dirty="0" err="1">
                <a:latin typeface="KG Ten Thousand Reasons" panose="02000000000000000000" pitchFamily="2" charset="-18"/>
              </a:rPr>
              <a:t>Netflix</a:t>
            </a:r>
            <a:r>
              <a:rPr lang="sk-SK" dirty="0">
                <a:latin typeface="KG Ten Thousand Reasons" panose="02000000000000000000" pitchFamily="2" charset="-18"/>
              </a:rPr>
              <a:t> účet od 7,99 mesačne s možnosťou vyskúšania na mesiac zadarmo. Pojednávanie sa skončilo, môžete odísť.</a:t>
            </a:r>
          </a:p>
          <a:p>
            <a:pPr>
              <a:lnSpc>
                <a:spcPct val="150000"/>
              </a:lnSpc>
            </a:pPr>
            <a:r>
              <a:rPr lang="sk-SK" b="1" u="sng" dirty="0" err="1">
                <a:latin typeface="KG Ten Thousand Reasons" panose="02000000000000000000" pitchFamily="2" charset="-18"/>
              </a:rPr>
              <a:t>Voice</a:t>
            </a:r>
            <a:r>
              <a:rPr lang="sk-SK" b="1" u="sng" dirty="0">
                <a:latin typeface="KG Ten Thousand Reasons" panose="02000000000000000000" pitchFamily="2" charset="-18"/>
              </a:rPr>
              <a:t> over:</a:t>
            </a:r>
            <a:r>
              <a:rPr lang="sk-SK" dirty="0">
                <a:latin typeface="KG Ten Thousand Reasons" panose="02000000000000000000" pitchFamily="2" charset="-18"/>
              </a:rPr>
              <a:t> Vyskúšaj aj ty na mesiac zadarmo sledovanie čohokoľvek na čo máš chuť! </a:t>
            </a:r>
            <a:r>
              <a:rPr lang="sk-SK" dirty="0" err="1">
                <a:latin typeface="KG Ten Thousand Reasons" panose="02000000000000000000" pitchFamily="2" charset="-18"/>
              </a:rPr>
              <a:t>Netflix</a:t>
            </a:r>
            <a:r>
              <a:rPr lang="sk-SK" dirty="0">
                <a:latin typeface="KG Ten Thousand Reasons" panose="02000000000000000000" pitchFamily="2" charset="-18"/>
              </a:rPr>
              <a:t>, tvoj svet filmov a seriálov.</a:t>
            </a:r>
            <a:endParaRPr lang="sk-SK" b="1" u="sng" dirty="0">
              <a:latin typeface="KG Ten Thousand Reasons" panose="020000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03249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ok 13">
            <a:extLst>
              <a:ext uri="{FF2B5EF4-FFF2-40B4-BE49-F238E27FC236}">
                <a16:creationId xmlns:a16="http://schemas.microsoft.com/office/drawing/2014/main" id="{BD2A61F2-C92E-4C99-A6FC-55E5F2398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248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0FDF4DF8-AAC5-4846-A58D-863CA3A5D257}"/>
              </a:ext>
            </a:extLst>
          </p:cNvPr>
          <p:cNvSpPr txBox="1"/>
          <p:nvPr/>
        </p:nvSpPr>
        <p:spPr>
          <a:xfrm>
            <a:off x="387872" y="461853"/>
            <a:ext cx="2593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u="sng" dirty="0">
                <a:latin typeface="KG Ten Thousand Reasons Alt" panose="02000000000000000000" pitchFamily="2" charset="-18"/>
              </a:rPr>
              <a:t>Sumarizácia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C860B4BA-D3F0-47EC-994E-E72E48B33A8E}"/>
              </a:ext>
            </a:extLst>
          </p:cNvPr>
          <p:cNvSpPr txBox="1"/>
          <p:nvPr/>
        </p:nvSpPr>
        <p:spPr>
          <a:xfrm>
            <a:off x="6648521" y="1146180"/>
            <a:ext cx="1218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>
                <a:latin typeface="KG Ten Thousand Reasons" panose="02000000000000000000" pitchFamily="2" charset="-18"/>
              </a:rPr>
              <a:t>3 médiá</a:t>
            </a: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3AC583D2-A16A-48A3-A02E-E3C49C63C5DC}"/>
              </a:ext>
            </a:extLst>
          </p:cNvPr>
          <p:cNvSpPr txBox="1"/>
          <p:nvPr/>
        </p:nvSpPr>
        <p:spPr>
          <a:xfrm>
            <a:off x="1730898" y="2107506"/>
            <a:ext cx="10623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i="1" dirty="0">
                <a:latin typeface="KG Ten Thousand Reasons" panose="02000000000000000000" pitchFamily="2" charset="-18"/>
              </a:rPr>
              <a:t>1. Online videoreklama                 11. </a:t>
            </a:r>
            <a:r>
              <a:rPr lang="sk-SK" i="1" dirty="0" err="1">
                <a:latin typeface="KG Ten Thousand Reasons" panose="02000000000000000000" pitchFamily="2" charset="-18"/>
              </a:rPr>
              <a:t>Outdoor</a:t>
            </a:r>
            <a:r>
              <a:rPr lang="sk-SK" i="1" dirty="0">
                <a:latin typeface="KG Ten Thousand Reasons" panose="02000000000000000000" pitchFamily="2" charset="-18"/>
              </a:rPr>
              <a:t> s podporou predaja                  111. Rádio spot</a:t>
            </a:r>
          </a:p>
        </p:txBody>
      </p:sp>
      <p:pic>
        <p:nvPicPr>
          <p:cNvPr id="16" name="Obrázok 15">
            <a:extLst>
              <a:ext uri="{FF2B5EF4-FFF2-40B4-BE49-F238E27FC236}">
                <a16:creationId xmlns:a16="http://schemas.microsoft.com/office/drawing/2014/main" id="{D72A6BA6-6F2A-4D7D-8F19-B374C62572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020" y="2478665"/>
            <a:ext cx="2718291" cy="1691459"/>
          </a:xfrm>
          <a:prstGeom prst="rect">
            <a:avLst/>
          </a:prstGeom>
        </p:spPr>
      </p:pic>
      <p:pic>
        <p:nvPicPr>
          <p:cNvPr id="17" name="Obrázok 16">
            <a:extLst>
              <a:ext uri="{FF2B5EF4-FFF2-40B4-BE49-F238E27FC236}">
                <a16:creationId xmlns:a16="http://schemas.microsoft.com/office/drawing/2014/main" id="{C77445B3-3630-45EF-B993-DE4C6AA9C5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115" y="2710677"/>
            <a:ext cx="1028104" cy="1751393"/>
          </a:xfrm>
          <a:prstGeom prst="rect">
            <a:avLst/>
          </a:prstGeom>
        </p:spPr>
      </p:pic>
      <p:pic>
        <p:nvPicPr>
          <p:cNvPr id="19" name="Obrázok 18">
            <a:extLst>
              <a:ext uri="{FF2B5EF4-FFF2-40B4-BE49-F238E27FC236}">
                <a16:creationId xmlns:a16="http://schemas.microsoft.com/office/drawing/2014/main" id="{0C0A5B76-A689-4C36-8007-AD3037E9EA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561" y="2848972"/>
            <a:ext cx="2547152" cy="950844"/>
          </a:xfrm>
          <a:prstGeom prst="rect">
            <a:avLst/>
          </a:prstGeom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0859307F-B009-47A1-AC3C-E5193D28F4E3}"/>
              </a:ext>
            </a:extLst>
          </p:cNvPr>
          <p:cNvSpPr txBox="1"/>
          <p:nvPr/>
        </p:nvSpPr>
        <p:spPr>
          <a:xfrm>
            <a:off x="4529462" y="5429326"/>
            <a:ext cx="5733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>
                <a:latin typeface="KG Ten Thousand Reasons Alt" panose="02000000000000000000" pitchFamily="2" charset="-18"/>
              </a:rPr>
              <a:t>,,</a:t>
            </a:r>
            <a:r>
              <a:rPr lang="sk-SK" sz="2400" dirty="0" err="1">
                <a:latin typeface="KG Ten Thousand Reasons Alt" panose="02000000000000000000" pitchFamily="2" charset="-18"/>
              </a:rPr>
              <a:t>Netflix</a:t>
            </a:r>
            <a:r>
              <a:rPr lang="sk-SK" sz="2400" dirty="0">
                <a:latin typeface="KG Ten Thousand Reasons Alt" panose="02000000000000000000" pitchFamily="2" charset="-18"/>
              </a:rPr>
              <a:t>, tvoj svet filmov a seriálov.“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A7E1C8AC-2FFB-438C-B0C3-5997CC3D4A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42762" y="3818894"/>
            <a:ext cx="1561394" cy="264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40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75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75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75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3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ok 13">
            <a:extLst>
              <a:ext uri="{FF2B5EF4-FFF2-40B4-BE49-F238E27FC236}">
                <a16:creationId xmlns:a16="http://schemas.microsoft.com/office/drawing/2014/main" id="{BD2A61F2-C92E-4C99-A6FC-55E5F2398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248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4969F32D-51F6-4B3F-8AB1-EDEFD50CCCAC}"/>
              </a:ext>
            </a:extLst>
          </p:cNvPr>
          <p:cNvSpPr txBox="1"/>
          <p:nvPr/>
        </p:nvSpPr>
        <p:spPr>
          <a:xfrm>
            <a:off x="3172795" y="844062"/>
            <a:ext cx="5846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dirty="0">
                <a:latin typeface="KG Ten Thousand Reasons Alt" panose="02000000000000000000" pitchFamily="2" charset="-18"/>
              </a:rPr>
              <a:t>Ďakujem za pozornosť!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54A56B43-B948-4B81-AB71-D3E60E267A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118" y="2058718"/>
            <a:ext cx="5906086" cy="332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9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1106</TotalTime>
  <Words>651</Words>
  <Application>Microsoft Office PowerPoint</Application>
  <PresentationFormat>Širokouhlá</PresentationFormat>
  <Paragraphs>108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7" baseType="lpstr">
      <vt:lpstr>AR BLANCA</vt:lpstr>
      <vt:lpstr>Arial</vt:lpstr>
      <vt:lpstr>Calibri</vt:lpstr>
      <vt:lpstr>Calibri Light</vt:lpstr>
      <vt:lpstr>Impact</vt:lpstr>
      <vt:lpstr>KG Ten Thousand Reasons</vt:lpstr>
      <vt:lpstr>KG Ten Thousand Reasons Alt</vt:lpstr>
      <vt:lpstr>Motív balíka Office</vt:lpstr>
      <vt:lpstr>Prezentácia programu PowerPoint</vt:lpstr>
      <vt:lpstr>1. VIDEOREKLAMA NA YOUTUBE</vt:lpstr>
      <vt:lpstr>Prezentácia programu PowerPoint</vt:lpstr>
      <vt:lpstr>11. OUTDOOR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Gregor Gabriel</dc:creator>
  <cp:lastModifiedBy>Gregor Gabriel</cp:lastModifiedBy>
  <cp:revision>97</cp:revision>
  <dcterms:created xsi:type="dcterms:W3CDTF">2017-05-03T20:13:15Z</dcterms:created>
  <dcterms:modified xsi:type="dcterms:W3CDTF">2017-05-07T22:17:03Z</dcterms:modified>
</cp:coreProperties>
</file>